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96B746-81A7-4E43-A562-6F83F1F1EC0A}">
  <a:tblStyle styleId="{AE96B746-81A7-4E43-A562-6F83F1F1EC0A}" styleName="Table_0">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4E7"/>
          </a:solidFill>
        </a:fill>
      </a:tcStyle>
    </a:wholeTbl>
    <a:band1H>
      <a:tcTxStyle/>
      <a:tcStyle>
        <a:fill>
          <a:solidFill>
            <a:srgbClr val="DBE9CB"/>
          </a:solidFill>
        </a:fill>
      </a:tcStyle>
    </a:band1H>
    <a:band2H>
      <a:tcTxStyle/>
    </a:band2H>
    <a:band1V>
      <a:tcTxStyle/>
      <a:tcStyle>
        <a:fill>
          <a:solidFill>
            <a:srgbClr val="DBE9CB"/>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8467"/>
            <a:ext cx="12192000" cy="6866467"/>
            <a:chOff x="0" y="-8467"/>
            <a:chExt cx="12192000" cy="6866467"/>
          </a:xfrm>
        </p:grpSpPr>
        <p:cxnSp>
          <p:nvCxnSpPr>
            <p:cNvPr id="24" name="Google Shape;24;p2"/>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2"/>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26" name="Google Shape;26;p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2"/>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6" name="Google Shape;36;p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11"/>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3" name="Google Shape;93;p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12"/>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9" name="Google Shape;99;p12"/>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0" name="Google Shape;100;p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2"/>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04" name="Google Shape;104;p12"/>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13"/>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3"/>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8" name="Google Shape;108;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14"/>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4"/>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4" name="Google Shape;114;p14"/>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5" name="Google Shape;115;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14"/>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19" name="Google Shape;119;p14"/>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15"/>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5"/>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3" name="Google Shape;123;p15"/>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4" name="Google Shape;124;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0" name="Google Shape;130;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7"/>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6" name="Google Shape;136;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2" name="Google Shape;42;p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5"/>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3" name="Google Shape;53;p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6"/>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0" name="Google Shape;60;p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6" name="Google Shape;66;p7"/>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7" name="Google Shape;67;p7"/>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8" name="Google Shape;68;p7"/>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9" name="Google Shape;69;p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9"/>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9" name="Google Shape;79;p9"/>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0" name="Google Shape;80;p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10"/>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p:nvPr>
            <p:ph idx="2" type="pic"/>
          </p:nvPr>
        </p:nvSpPr>
        <p:spPr>
          <a:xfrm>
            <a:off x="677334" y="609600"/>
            <a:ext cx="8596668" cy="3845718"/>
          </a:xfrm>
          <a:prstGeom prst="rect">
            <a:avLst/>
          </a:prstGeom>
          <a:noFill/>
          <a:ln>
            <a:noFill/>
          </a:ln>
        </p:spPr>
      </p:sp>
      <p:sp>
        <p:nvSpPr>
          <p:cNvPr id="86" name="Google Shape;86;p10"/>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7" name="Google Shape;87;p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8467"/>
            <a:ext cx="12192000" cy="6866467"/>
            <a:chOff x="0" y="-8467"/>
            <a:chExt cx="12192000" cy="6866467"/>
          </a:xfrm>
        </p:grpSpPr>
        <p:cxnSp>
          <p:nvCxnSpPr>
            <p:cNvPr id="7" name="Google Shape;7;p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1"/>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19.jpg"/><Relationship Id="rId7" Type="http://schemas.openxmlformats.org/officeDocument/2006/relationships/image" Target="../media/image5.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p:nvPr/>
        </p:nvSpPr>
        <p:spPr>
          <a:xfrm>
            <a:off x="2149174" y="4892860"/>
            <a:ext cx="8275913" cy="3587113"/>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  	                SOLAR POWERED AGROBOT </a:t>
            </a:r>
            <a:endParaRPr i="0" sz="2400">
              <a:solidFill>
                <a:schemeClr val="dk1"/>
              </a:solidFill>
              <a:latin typeface="Times New Roman"/>
              <a:ea typeface="Times New Roman"/>
              <a:cs typeface="Times New Roman"/>
              <a:sym typeface="Times New Roman"/>
            </a:endParaRPr>
          </a:p>
        </p:txBody>
      </p:sp>
      <p:sp>
        <p:nvSpPr>
          <p:cNvPr id="144" name="Google Shape;144;p18"/>
          <p:cNvSpPr txBox="1"/>
          <p:nvPr/>
        </p:nvSpPr>
        <p:spPr>
          <a:xfrm>
            <a:off x="532066" y="5480597"/>
            <a:ext cx="11510128"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Trebuchet MS"/>
                <a:ea typeface="Trebuchet MS"/>
                <a:cs typeface="Trebuchet MS"/>
                <a:sym typeface="Trebuchet MS"/>
              </a:rPr>
              <a:t>SUBMITEED BY – </a:t>
            </a:r>
            <a:r>
              <a:rPr lang="en-US" sz="1600">
                <a:solidFill>
                  <a:schemeClr val="dk1"/>
                </a:solidFill>
                <a:latin typeface="Calibri"/>
                <a:ea typeface="Calibri"/>
                <a:cs typeface="Calibri"/>
                <a:sym typeface="Calibri"/>
              </a:rPr>
              <a:t>Abhishek Saini ( 200970102001 )</a:t>
            </a:r>
            <a:r>
              <a:rPr lang="en-US" sz="1600">
                <a:solidFill>
                  <a:schemeClr val="dk1"/>
                </a:solidFill>
                <a:latin typeface="Times New Roman"/>
                <a:ea typeface="Times New Roman"/>
                <a:cs typeface="Times New Roman"/>
                <a:sym typeface="Times New Roman"/>
              </a:rPr>
              <a:t>                                  </a:t>
            </a:r>
            <a:r>
              <a:rPr b="1" lang="en-US" sz="1600">
                <a:solidFill>
                  <a:schemeClr val="dk1"/>
                </a:solidFill>
                <a:latin typeface="Times New Roman"/>
                <a:ea typeface="Times New Roman"/>
                <a:cs typeface="Times New Roman"/>
                <a:sym typeface="Times New Roman"/>
              </a:rPr>
              <a:t>UNDER THE SUPERVISION OF : </a:t>
            </a:r>
            <a:r>
              <a:rPr lang="en-US" sz="1400">
                <a:solidFill>
                  <a:schemeClr val="dk1"/>
                </a:solidFill>
                <a:latin typeface="Times New Roman"/>
                <a:ea typeface="Times New Roman"/>
                <a:cs typeface="Times New Roman"/>
                <a:sym typeface="Times New Roman"/>
              </a:rPr>
              <a:t>MRS. ANOOPSHI JOHARI</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                               </a:t>
            </a:r>
            <a:r>
              <a:rPr lang="en-US" sz="1600">
                <a:solidFill>
                  <a:schemeClr val="dk1"/>
                </a:solidFill>
                <a:latin typeface="Calibri"/>
                <a:ea typeface="Calibri"/>
                <a:cs typeface="Calibri"/>
                <a:sym typeface="Calibri"/>
              </a:rPr>
              <a:t>Ajay singh     ( 200970102002 )    </a:t>
            </a:r>
            <a:endParaRPr/>
          </a:p>
          <a:p>
            <a:pPr indent="0" lvl="0" marL="0" marR="0" rtl="0" algn="l">
              <a:spcBef>
                <a:spcPts val="0"/>
              </a:spcBef>
              <a:spcAft>
                <a:spcPts val="0"/>
              </a:spcAft>
              <a:buNone/>
            </a:pPr>
            <a:r>
              <a:rPr lang="en-US" sz="1600">
                <a:solidFill>
                  <a:schemeClr val="dk1"/>
                </a:solidFill>
                <a:latin typeface="Trebuchet MS"/>
                <a:ea typeface="Trebuchet MS"/>
                <a:cs typeface="Trebuchet MS"/>
                <a:sym typeface="Trebuchet MS"/>
              </a:rPr>
              <a:t>                     	   </a:t>
            </a:r>
            <a:r>
              <a:rPr lang="en-US" sz="1600">
                <a:solidFill>
                  <a:schemeClr val="dk1"/>
                </a:solidFill>
                <a:latin typeface="Calibri"/>
                <a:ea typeface="Calibri"/>
                <a:cs typeface="Calibri"/>
                <a:sym typeface="Calibri"/>
              </a:rPr>
              <a:t>Hritik Saini       ( 200970102005 )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Tushar Dhiman (200970102008)</a:t>
            </a:r>
            <a:endParaRPr/>
          </a:p>
          <a:p>
            <a:pPr indent="0" lvl="0" marL="0" marR="0" rtl="0" algn="l">
              <a:spcBef>
                <a:spcPts val="0"/>
              </a:spcBef>
              <a:spcAft>
                <a:spcPts val="0"/>
              </a:spcAft>
              <a:buNone/>
            </a:pPr>
            <a:r>
              <a:rPr lang="en-US" sz="1600">
                <a:solidFill>
                  <a:schemeClr val="dk1"/>
                </a:solidFill>
                <a:latin typeface="Trebuchet MS"/>
                <a:ea typeface="Trebuchet MS"/>
                <a:cs typeface="Trebuchet MS"/>
                <a:sym typeface="Trebuchet MS"/>
              </a:rPr>
              <a:t>                                              </a:t>
            </a:r>
            <a:r>
              <a:rPr b="1" lang="en-US" sz="1800">
                <a:solidFill>
                  <a:schemeClr val="dk1"/>
                </a:solidFill>
                <a:latin typeface="Trebuchet MS"/>
                <a:ea typeface="Trebuchet MS"/>
                <a:cs typeface="Trebuchet MS"/>
                <a:sym typeface="Trebuchet MS"/>
              </a:rPr>
              <a:t>     </a:t>
            </a:r>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                                </a:t>
            </a:r>
            <a:endParaRPr sz="1800">
              <a:solidFill>
                <a:schemeClr val="dk1"/>
              </a:solidFill>
              <a:latin typeface="Trebuchet MS"/>
              <a:ea typeface="Trebuchet MS"/>
              <a:cs typeface="Trebuchet MS"/>
              <a:sym typeface="Trebuchet MS"/>
            </a:endParaRPr>
          </a:p>
        </p:txBody>
      </p:sp>
      <p:sp>
        <p:nvSpPr>
          <p:cNvPr id="145" name="Google Shape;145;p18"/>
          <p:cNvSpPr txBox="1"/>
          <p:nvPr/>
        </p:nvSpPr>
        <p:spPr>
          <a:xfrm>
            <a:off x="950843" y="171583"/>
            <a:ext cx="9601200" cy="1509120"/>
          </a:xfrm>
          <a:prstGeom prst="rect">
            <a:avLst/>
          </a:prstGeom>
          <a:noFill/>
          <a:ln>
            <a:noFill/>
          </a:ln>
        </p:spPr>
        <p:txBody>
          <a:bodyPr anchorCtr="0" anchor="t" bIns="45700" lIns="91425" spcFirstLastPara="1" rIns="91425" wrap="square" tIns="45700">
            <a:normAutofit fontScale="52499" lnSpcReduction="20000"/>
          </a:bodyPr>
          <a:lstStyle/>
          <a:p>
            <a:pPr indent="0" lvl="0" marL="0" marR="0" rtl="0" algn="ctr">
              <a:lnSpc>
                <a:spcPct val="90000"/>
              </a:lnSpc>
              <a:spcBef>
                <a:spcPts val="0"/>
              </a:spcBef>
              <a:spcAft>
                <a:spcPts val="0"/>
              </a:spcAft>
              <a:buClr>
                <a:srgbClr val="202124"/>
              </a:buClr>
              <a:buSzPct val="100000"/>
              <a:buFont typeface="Arial"/>
              <a:buNone/>
            </a:pPr>
            <a:br>
              <a:rPr b="0" lang="en-US" sz="4400" u="none">
                <a:solidFill>
                  <a:srgbClr val="202124"/>
                </a:solidFill>
                <a:latin typeface="Arial"/>
                <a:ea typeface="Arial"/>
                <a:cs typeface="Arial"/>
                <a:sym typeface="Arial"/>
              </a:rPr>
            </a:br>
            <a:br>
              <a:rPr b="0" lang="en-US" sz="4400" u="none">
                <a:solidFill>
                  <a:srgbClr val="202124"/>
                </a:solidFill>
                <a:latin typeface="Arial"/>
                <a:ea typeface="Arial"/>
                <a:cs typeface="Arial"/>
                <a:sym typeface="Arial"/>
              </a:rPr>
            </a:br>
            <a:r>
              <a:rPr b="1" lang="en-US" sz="4400" u="none">
                <a:solidFill>
                  <a:srgbClr val="202124"/>
                </a:solidFill>
                <a:latin typeface="Arial"/>
                <a:ea typeface="Arial"/>
                <a:cs typeface="Arial"/>
                <a:sym typeface="Arial"/>
              </a:rPr>
              <a:t>THDC INSTITUTE OF HYDROPOWER ENGINEERING AND TECHNOLOGY</a:t>
            </a:r>
            <a:br>
              <a:rPr b="0" lang="en-US" sz="4400" u="none">
                <a:solidFill>
                  <a:srgbClr val="202124"/>
                </a:solidFill>
                <a:latin typeface="Arial"/>
                <a:ea typeface="Arial"/>
                <a:cs typeface="Arial"/>
                <a:sym typeface="Arial"/>
              </a:rPr>
            </a:br>
            <a:r>
              <a:rPr b="0" lang="en-US" sz="3000" u="none">
                <a:solidFill>
                  <a:srgbClr val="202124"/>
                </a:solidFill>
                <a:latin typeface="Arial"/>
                <a:ea typeface="Arial"/>
                <a:cs typeface="Arial"/>
                <a:sym typeface="Arial"/>
              </a:rPr>
              <a:t> (DEPARTMENT OF ELECTRONICS AND COMMUNICATION ENGINEERING)</a:t>
            </a:r>
            <a:br>
              <a:rPr b="0" lang="en-US" sz="4400" u="none">
                <a:solidFill>
                  <a:srgbClr val="202124"/>
                </a:solidFill>
                <a:latin typeface="Arial"/>
                <a:ea typeface="Arial"/>
                <a:cs typeface="Arial"/>
                <a:sym typeface="Arial"/>
              </a:rPr>
            </a:br>
            <a:endParaRPr b="0" sz="4400" u="none">
              <a:solidFill>
                <a:schemeClr val="dk1"/>
              </a:solidFill>
              <a:latin typeface="Trebuchet MS"/>
              <a:ea typeface="Trebuchet MS"/>
              <a:cs typeface="Trebuchet MS"/>
              <a:sym typeface="Trebuchet MS"/>
            </a:endParaRPr>
          </a:p>
        </p:txBody>
      </p:sp>
      <p:sp>
        <p:nvSpPr>
          <p:cNvPr id="146" name="Google Shape;146;p18"/>
          <p:cNvSpPr txBox="1"/>
          <p:nvPr/>
        </p:nvSpPr>
        <p:spPr>
          <a:xfrm>
            <a:off x="1832901" y="4146495"/>
            <a:ext cx="803586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a:t>
            </a:r>
            <a:r>
              <a:rPr b="1" lang="en-US" sz="2400">
                <a:solidFill>
                  <a:schemeClr val="dk1"/>
                </a:solidFill>
                <a:latin typeface="Calibri"/>
                <a:ea typeface="Calibri"/>
                <a:cs typeface="Calibri"/>
                <a:sym typeface="Calibri"/>
              </a:rPr>
              <a:t>MAJOR PROJECT SYNOPSIS  PRESENTATION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                                                   ON </a:t>
            </a:r>
            <a:endParaRPr/>
          </a:p>
        </p:txBody>
      </p:sp>
      <p:pic>
        <p:nvPicPr>
          <p:cNvPr id="147" name="Google Shape;147;p18"/>
          <p:cNvPicPr preferRelativeResize="0"/>
          <p:nvPr/>
        </p:nvPicPr>
        <p:blipFill rotWithShape="1">
          <a:blip r:embed="rId3">
            <a:alphaModFix/>
          </a:blip>
          <a:srcRect b="0" l="0" r="0" t="0"/>
          <a:stretch/>
        </p:blipFill>
        <p:spPr>
          <a:xfrm>
            <a:off x="4434250" y="1423447"/>
            <a:ext cx="2588341" cy="25883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633810" y="379916"/>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200"/>
              <a:buFont typeface="Trebuchet MS"/>
              <a:buNone/>
            </a:pPr>
            <a:r>
              <a:rPr lang="en-US" sz="3200"/>
              <a:t>ULTRASONIC SENSOR</a:t>
            </a:r>
            <a:endParaRPr/>
          </a:p>
        </p:txBody>
      </p:sp>
      <p:sp>
        <p:nvSpPr>
          <p:cNvPr id="222" name="Google Shape;222;p27"/>
          <p:cNvSpPr txBox="1"/>
          <p:nvPr>
            <p:ph idx="1" type="body"/>
          </p:nvPr>
        </p:nvSpPr>
        <p:spPr>
          <a:xfrm>
            <a:off x="511262" y="1222840"/>
            <a:ext cx="9366381" cy="53686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Noto Sans Symbols"/>
              <a:buChar char="❑"/>
            </a:pPr>
            <a:r>
              <a:rPr b="0" i="0" lang="en-US">
                <a:solidFill>
                  <a:srgbClr val="4D5156"/>
                </a:solidFill>
                <a:latin typeface="Calibri"/>
                <a:ea typeface="Calibri"/>
                <a:cs typeface="Calibri"/>
                <a:sym typeface="Calibri"/>
              </a:rPr>
              <a:t>An ultrasonic sensor is </a:t>
            </a:r>
            <a:r>
              <a:rPr b="1" i="0" lang="en-US">
                <a:solidFill>
                  <a:srgbClr val="5F6368"/>
                </a:solidFill>
                <a:latin typeface="Calibri"/>
                <a:ea typeface="Calibri"/>
                <a:cs typeface="Calibri"/>
                <a:sym typeface="Calibri"/>
              </a:rPr>
              <a:t>a device that uses sound waves to detect the presence and proximity of objects</a:t>
            </a:r>
            <a:r>
              <a:rPr b="0" i="0" lang="en-US">
                <a:solidFill>
                  <a:srgbClr val="4D5156"/>
                </a:solidFill>
                <a:latin typeface="Calibri"/>
                <a:ea typeface="Calibri"/>
                <a:cs typeface="Calibri"/>
                <a:sym typeface="Calibri"/>
              </a:rPr>
              <a:t>. </a:t>
            </a:r>
            <a:r>
              <a:rPr b="0" i="0" lang="en-US">
                <a:solidFill>
                  <a:srgbClr val="202124"/>
                </a:solidFill>
                <a:latin typeface="Calibri"/>
                <a:ea typeface="Calibri"/>
                <a:cs typeface="Calibri"/>
                <a:sym typeface="Calibri"/>
              </a:rPr>
              <a:t> An ultrasonic sensor uses a transducer to send and receive ultrasonic pulses that relay back information about an object's proximity</a:t>
            </a:r>
            <a:r>
              <a:rPr b="0" i="0" lang="en-US">
                <a:solidFill>
                  <a:srgbClr val="202124"/>
                </a:solidFill>
                <a:latin typeface="Arial"/>
                <a:ea typeface="Arial"/>
                <a:cs typeface="Arial"/>
                <a:sym typeface="Arial"/>
              </a:rPr>
              <a:t>.</a:t>
            </a:r>
            <a:endParaRPr/>
          </a:p>
          <a:p>
            <a:pPr indent="-251459" lvl="0" marL="342900" rtl="0" algn="l">
              <a:spcBef>
                <a:spcPts val="1000"/>
              </a:spcBef>
              <a:spcAft>
                <a:spcPts val="0"/>
              </a:spcAft>
              <a:buSzPts val="1440"/>
              <a:buNone/>
            </a:pPr>
            <a:r>
              <a:t/>
            </a:r>
            <a:endParaRPr>
              <a:solidFill>
                <a:srgbClr val="202124"/>
              </a:solidFill>
              <a:latin typeface="Arial"/>
              <a:ea typeface="Arial"/>
              <a:cs typeface="Arial"/>
              <a:sym typeface="Arial"/>
            </a:endParaRPr>
          </a:p>
          <a:p>
            <a:pPr indent="-251459" lvl="0" marL="342900" rtl="0" algn="l">
              <a:spcBef>
                <a:spcPts val="1000"/>
              </a:spcBef>
              <a:spcAft>
                <a:spcPts val="0"/>
              </a:spcAft>
              <a:buSzPts val="1440"/>
              <a:buNone/>
            </a:pPr>
            <a:r>
              <a:t/>
            </a:r>
            <a:endParaRPr b="0" i="0">
              <a:solidFill>
                <a:srgbClr val="202124"/>
              </a:solidFill>
              <a:latin typeface="Arial"/>
              <a:ea typeface="Arial"/>
              <a:cs typeface="Arial"/>
              <a:sym typeface="Arial"/>
            </a:endParaRPr>
          </a:p>
          <a:p>
            <a:pPr indent="-251459" lvl="0" marL="342900" rtl="0" algn="l">
              <a:spcBef>
                <a:spcPts val="1000"/>
              </a:spcBef>
              <a:spcAft>
                <a:spcPts val="0"/>
              </a:spcAft>
              <a:buSzPts val="1440"/>
              <a:buNone/>
            </a:pPr>
            <a:r>
              <a:t/>
            </a:r>
            <a:endParaRPr>
              <a:solidFill>
                <a:srgbClr val="202124"/>
              </a:solidFill>
              <a:latin typeface="Arial"/>
              <a:ea typeface="Arial"/>
              <a:cs typeface="Arial"/>
              <a:sym typeface="Arial"/>
            </a:endParaRPr>
          </a:p>
          <a:p>
            <a:pPr indent="-251459" lvl="0" marL="342900" rtl="0" algn="l">
              <a:spcBef>
                <a:spcPts val="1000"/>
              </a:spcBef>
              <a:spcAft>
                <a:spcPts val="0"/>
              </a:spcAft>
              <a:buSzPts val="1440"/>
              <a:buNone/>
            </a:pPr>
            <a:r>
              <a:t/>
            </a:r>
            <a:endParaRPr b="0" i="0">
              <a:solidFill>
                <a:srgbClr val="202124"/>
              </a:solidFill>
              <a:latin typeface="Arial"/>
              <a:ea typeface="Arial"/>
              <a:cs typeface="Arial"/>
              <a:sym typeface="Arial"/>
            </a:endParaRPr>
          </a:p>
          <a:p>
            <a:pPr indent="-251459" lvl="0" marL="342900" rtl="0" algn="l">
              <a:spcBef>
                <a:spcPts val="1000"/>
              </a:spcBef>
              <a:spcAft>
                <a:spcPts val="0"/>
              </a:spcAft>
              <a:buSzPts val="1440"/>
              <a:buNone/>
            </a:pPr>
            <a:r>
              <a:t/>
            </a:r>
            <a:endParaRPr>
              <a:solidFill>
                <a:srgbClr val="202124"/>
              </a:solidFill>
              <a:latin typeface="Arial"/>
              <a:ea typeface="Arial"/>
              <a:cs typeface="Arial"/>
              <a:sym typeface="Arial"/>
            </a:endParaRPr>
          </a:p>
          <a:p>
            <a:pPr indent="-251459" lvl="0" marL="342900" rtl="0" algn="l">
              <a:spcBef>
                <a:spcPts val="1000"/>
              </a:spcBef>
              <a:spcAft>
                <a:spcPts val="0"/>
              </a:spcAft>
              <a:buSzPts val="1440"/>
              <a:buNone/>
            </a:pPr>
            <a:r>
              <a:t/>
            </a:r>
            <a:endParaRPr>
              <a:solidFill>
                <a:srgbClr val="202124"/>
              </a:solidFill>
              <a:latin typeface="Arial"/>
              <a:ea typeface="Arial"/>
              <a:cs typeface="Arial"/>
              <a:sym typeface="Arial"/>
            </a:endParaRPr>
          </a:p>
          <a:p>
            <a:pPr indent="0" lvl="0" marL="0" rtl="0" algn="l">
              <a:spcBef>
                <a:spcPts val="1000"/>
              </a:spcBef>
              <a:spcAft>
                <a:spcPts val="0"/>
              </a:spcAft>
              <a:buSzPts val="2560"/>
              <a:buNone/>
            </a:pPr>
            <a:r>
              <a:rPr i="0" lang="en-US" sz="3200">
                <a:solidFill>
                  <a:schemeClr val="accent1"/>
                </a:solidFill>
                <a:latin typeface="Trebuchet MS"/>
                <a:ea typeface="Trebuchet MS"/>
                <a:cs typeface="Trebuchet MS"/>
                <a:sym typeface="Trebuchet MS"/>
              </a:rPr>
              <a:t>12V </a:t>
            </a:r>
            <a:r>
              <a:rPr lang="en-US" sz="3200">
                <a:solidFill>
                  <a:schemeClr val="accent1"/>
                </a:solidFill>
                <a:latin typeface="Trebuchet MS"/>
                <a:ea typeface="Trebuchet MS"/>
                <a:cs typeface="Trebuchet MS"/>
                <a:sym typeface="Trebuchet MS"/>
              </a:rPr>
              <a:t>LITHIUM ION </a:t>
            </a:r>
            <a:r>
              <a:rPr i="0" lang="en-US" sz="3200">
                <a:solidFill>
                  <a:schemeClr val="accent1"/>
                </a:solidFill>
                <a:latin typeface="Trebuchet MS"/>
                <a:ea typeface="Trebuchet MS"/>
                <a:cs typeface="Trebuchet MS"/>
                <a:sym typeface="Trebuchet MS"/>
              </a:rPr>
              <a:t>BATTERY</a:t>
            </a:r>
            <a:endParaRPr/>
          </a:p>
          <a:p>
            <a:pPr indent="0" lvl="0" marL="0" rtl="0" algn="l">
              <a:spcBef>
                <a:spcPts val="1000"/>
              </a:spcBef>
              <a:spcAft>
                <a:spcPts val="0"/>
              </a:spcAft>
              <a:buSzPts val="1440"/>
              <a:buNone/>
            </a:pPr>
            <a:r>
              <a:rPr lang="en-US" sz="1800">
                <a:latin typeface="Calibri"/>
                <a:ea typeface="Calibri"/>
                <a:cs typeface="Calibri"/>
                <a:sym typeface="Calibri"/>
              </a:rPr>
              <a:t>        Rechargable battery</a:t>
            </a:r>
            <a:r>
              <a:rPr lang="en-US">
                <a:latin typeface="Calibri"/>
                <a:ea typeface="Calibri"/>
                <a:cs typeface="Calibri"/>
                <a:sym typeface="Calibri"/>
              </a:rPr>
              <a:t>                                                                                                                                          	</a:t>
            </a:r>
            <a:r>
              <a:rPr lang="en-US" sz="1800">
                <a:latin typeface="Calibri"/>
                <a:ea typeface="Calibri"/>
                <a:cs typeface="Calibri"/>
                <a:sym typeface="Calibri"/>
              </a:rPr>
              <a:t>Used for Power storage  purpose</a:t>
            </a:r>
            <a:endParaRPr/>
          </a:p>
          <a:p>
            <a:pPr indent="0" lvl="0" marL="0" rtl="0" algn="l">
              <a:spcBef>
                <a:spcPts val="1000"/>
              </a:spcBef>
              <a:spcAft>
                <a:spcPts val="0"/>
              </a:spcAft>
              <a:buSzPts val="1440"/>
              <a:buNone/>
            </a:pPr>
            <a:r>
              <a:t/>
            </a:r>
            <a:endParaRPr b="1" i="0">
              <a:solidFill>
                <a:schemeClr val="accent1"/>
              </a:solidFill>
              <a:latin typeface="Arial"/>
              <a:ea typeface="Arial"/>
              <a:cs typeface="Arial"/>
              <a:sym typeface="Arial"/>
            </a:endParaRPr>
          </a:p>
          <a:p>
            <a:pPr indent="-251459" lvl="0" marL="342900" rtl="0" algn="l">
              <a:spcBef>
                <a:spcPts val="1000"/>
              </a:spcBef>
              <a:spcAft>
                <a:spcPts val="0"/>
              </a:spcAft>
              <a:buSzPts val="1440"/>
              <a:buNone/>
            </a:pPr>
            <a:r>
              <a:t/>
            </a:r>
            <a:endParaRPr b="0" i="0">
              <a:solidFill>
                <a:srgbClr val="202124"/>
              </a:solidFill>
              <a:latin typeface="Arial"/>
              <a:ea typeface="Arial"/>
              <a:cs typeface="Arial"/>
              <a:sym typeface="Arial"/>
            </a:endParaRPr>
          </a:p>
          <a:p>
            <a:pPr indent="-251459" lvl="0" marL="342900" rtl="0" algn="l">
              <a:spcBef>
                <a:spcPts val="1000"/>
              </a:spcBef>
              <a:spcAft>
                <a:spcPts val="0"/>
              </a:spcAft>
              <a:buSzPts val="1440"/>
              <a:buNone/>
            </a:pPr>
            <a:r>
              <a:t/>
            </a:r>
            <a:endParaRPr/>
          </a:p>
        </p:txBody>
      </p:sp>
      <p:pic>
        <p:nvPicPr>
          <p:cNvPr id="223" name="Google Shape;223;p27"/>
          <p:cNvPicPr preferRelativeResize="0"/>
          <p:nvPr/>
        </p:nvPicPr>
        <p:blipFill rotWithShape="1">
          <a:blip r:embed="rId3">
            <a:alphaModFix/>
          </a:blip>
          <a:srcRect b="0" l="0" r="0" t="0"/>
          <a:stretch/>
        </p:blipFill>
        <p:spPr>
          <a:xfrm>
            <a:off x="1430086" y="2277457"/>
            <a:ext cx="3236355" cy="2058872"/>
          </a:xfrm>
          <a:prstGeom prst="rect">
            <a:avLst/>
          </a:prstGeom>
          <a:noFill/>
          <a:ln>
            <a:noFill/>
          </a:ln>
        </p:spPr>
      </p:pic>
      <p:pic>
        <p:nvPicPr>
          <p:cNvPr id="224" name="Google Shape;224;p27"/>
          <p:cNvPicPr preferRelativeResize="0"/>
          <p:nvPr/>
        </p:nvPicPr>
        <p:blipFill rotWithShape="1">
          <a:blip r:embed="rId4">
            <a:alphaModFix/>
          </a:blip>
          <a:srcRect b="0" l="0" r="0" t="12245"/>
          <a:stretch/>
        </p:blipFill>
        <p:spPr>
          <a:xfrm>
            <a:off x="5987801" y="4952034"/>
            <a:ext cx="3023990" cy="1735229"/>
          </a:xfrm>
          <a:prstGeom prst="rect">
            <a:avLst/>
          </a:prstGeom>
          <a:noFill/>
          <a:ln>
            <a:noFill/>
          </a:ln>
        </p:spPr>
      </p:pic>
      <p:pic>
        <p:nvPicPr>
          <p:cNvPr id="225" name="Google Shape;225;p27"/>
          <p:cNvPicPr preferRelativeResize="0"/>
          <p:nvPr/>
        </p:nvPicPr>
        <p:blipFill rotWithShape="1">
          <a:blip r:embed="rId5">
            <a:alphaModFix/>
          </a:blip>
          <a:srcRect b="0" l="0" r="0" t="5218"/>
          <a:stretch/>
        </p:blipFill>
        <p:spPr>
          <a:xfrm>
            <a:off x="5987801" y="2158737"/>
            <a:ext cx="3618112" cy="25060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677334" y="609600"/>
            <a:ext cx="7014938" cy="634738"/>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BT HC-05</a:t>
            </a:r>
            <a:br>
              <a:rPr lang="en-US"/>
            </a:br>
            <a:endParaRPr/>
          </a:p>
        </p:txBody>
      </p:sp>
      <p:sp>
        <p:nvSpPr>
          <p:cNvPr id="231" name="Google Shape;231;p28"/>
          <p:cNvSpPr txBox="1"/>
          <p:nvPr>
            <p:ph idx="1" type="body"/>
          </p:nvPr>
        </p:nvSpPr>
        <p:spPr>
          <a:xfrm>
            <a:off x="583066" y="1602557"/>
            <a:ext cx="8596668" cy="5099901"/>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b="0" i="0" lang="en-US" sz="1800">
                <a:solidFill>
                  <a:srgbClr val="000000"/>
                </a:solidFill>
                <a:latin typeface="Calibri"/>
                <a:ea typeface="Calibri"/>
                <a:cs typeface="Calibri"/>
                <a:sym typeface="Calibri"/>
              </a:rPr>
              <a:t>HM-10 has the latest 4.0 Bluetooth technology.</a:t>
            </a:r>
            <a:endParaRPr sz="1800">
              <a:latin typeface="Calibri"/>
              <a:ea typeface="Calibri"/>
              <a:cs typeface="Calibri"/>
              <a:sym typeface="Calibri"/>
            </a:endParaRPr>
          </a:p>
          <a:p>
            <a:pPr indent="-342900" lvl="0" marL="342900" rtl="0" algn="just">
              <a:spcBef>
                <a:spcPts val="1800"/>
              </a:spcBef>
              <a:spcAft>
                <a:spcPts val="0"/>
              </a:spcAft>
              <a:buSzPts val="1440"/>
              <a:buChar char="►"/>
            </a:pPr>
            <a:r>
              <a:rPr b="0" i="0" lang="en-US" sz="1800">
                <a:solidFill>
                  <a:srgbClr val="000000"/>
                </a:solidFill>
                <a:latin typeface="Calibri"/>
                <a:ea typeface="Calibri"/>
                <a:cs typeface="Calibri"/>
                <a:sym typeface="Calibri"/>
              </a:rPr>
              <a:t>There is no limit in sending bytes with HM-10.</a:t>
            </a:r>
            <a:endParaRPr sz="1800">
              <a:latin typeface="Calibri"/>
              <a:ea typeface="Calibri"/>
              <a:cs typeface="Calibri"/>
              <a:sym typeface="Calibri"/>
            </a:endParaRPr>
          </a:p>
          <a:p>
            <a:pPr indent="-342900" lvl="0" marL="342900" rtl="0" algn="just">
              <a:spcBef>
                <a:spcPts val="1800"/>
              </a:spcBef>
              <a:spcAft>
                <a:spcPts val="0"/>
              </a:spcAft>
              <a:buSzPts val="1440"/>
              <a:buChar char="►"/>
            </a:pPr>
            <a:r>
              <a:rPr b="0" i="0" lang="en-US" sz="1800">
                <a:solidFill>
                  <a:srgbClr val="000000"/>
                </a:solidFill>
                <a:latin typeface="Calibri"/>
                <a:ea typeface="Calibri"/>
                <a:cs typeface="Calibri"/>
                <a:sym typeface="Calibri"/>
              </a:rPr>
              <a:t>Power consumption is much less even in an operating state with this module.</a:t>
            </a:r>
            <a:endParaRPr sz="1800">
              <a:latin typeface="Calibri"/>
              <a:ea typeface="Calibri"/>
              <a:cs typeface="Calibri"/>
              <a:sym typeface="Calibri"/>
            </a:endParaRPr>
          </a:p>
          <a:p>
            <a:pPr indent="-342900" lvl="0" marL="342900" rtl="0" algn="just">
              <a:spcBef>
                <a:spcPts val="1800"/>
              </a:spcBef>
              <a:spcAft>
                <a:spcPts val="0"/>
              </a:spcAft>
              <a:buSzPts val="1440"/>
              <a:buChar char="►"/>
            </a:pPr>
            <a:r>
              <a:rPr b="0" i="0" lang="en-US" sz="1800">
                <a:solidFill>
                  <a:srgbClr val="000000"/>
                </a:solidFill>
                <a:latin typeface="Calibri"/>
                <a:ea typeface="Calibri"/>
                <a:cs typeface="Calibri"/>
                <a:sym typeface="Calibri"/>
              </a:rPr>
              <a:t>The HC10 module uses the 2.5GHz frequency band at the range of 100meter in an open area.</a:t>
            </a:r>
            <a:endParaRPr sz="1800">
              <a:latin typeface="Calibri"/>
              <a:ea typeface="Calibri"/>
              <a:cs typeface="Calibri"/>
              <a:sym typeface="Calibri"/>
            </a:endParaRPr>
          </a:p>
          <a:p>
            <a:pPr indent="-342900" lvl="0" marL="342900" rtl="0" algn="just">
              <a:spcBef>
                <a:spcPts val="1800"/>
              </a:spcBef>
              <a:spcAft>
                <a:spcPts val="0"/>
              </a:spcAft>
              <a:buSzPts val="1440"/>
              <a:buChar char="►"/>
            </a:pPr>
            <a:r>
              <a:rPr b="0" i="0" lang="en-US" sz="1800">
                <a:solidFill>
                  <a:srgbClr val="000000"/>
                </a:solidFill>
                <a:latin typeface="Calibri"/>
                <a:ea typeface="Calibri"/>
                <a:cs typeface="Calibri"/>
                <a:sym typeface="Calibri"/>
              </a:rPr>
              <a:t>It is useable as a Master or Slave just by disconnecting the connections.</a:t>
            </a:r>
            <a:endParaRPr sz="1800">
              <a:latin typeface="Calibri"/>
              <a:ea typeface="Calibri"/>
              <a:cs typeface="Calibri"/>
              <a:sym typeface="Calibri"/>
            </a:endParaRPr>
          </a:p>
          <a:p>
            <a:pPr indent="-342900" lvl="0" marL="342900" rtl="0" algn="just">
              <a:spcBef>
                <a:spcPts val="1800"/>
              </a:spcBef>
              <a:spcAft>
                <a:spcPts val="0"/>
              </a:spcAft>
              <a:buSzPts val="1440"/>
              <a:buChar char="►"/>
            </a:pPr>
            <a:r>
              <a:rPr b="0" i="0" lang="en-US" sz="1800">
                <a:solidFill>
                  <a:srgbClr val="000000"/>
                </a:solidFill>
                <a:latin typeface="Calibri"/>
                <a:ea typeface="Calibri"/>
                <a:cs typeface="Calibri"/>
                <a:sym typeface="Calibri"/>
              </a:rPr>
              <a:t>The module operates at 2-3.7V only which is common in every TTL/CMOS device.</a:t>
            </a:r>
            <a:endParaRPr sz="1800">
              <a:latin typeface="Calibri"/>
              <a:ea typeface="Calibri"/>
              <a:cs typeface="Calibri"/>
              <a:sym typeface="Calibri"/>
            </a:endParaRPr>
          </a:p>
          <a:p>
            <a:pPr indent="-342900" lvl="0" marL="342900" rtl="0" algn="just">
              <a:spcBef>
                <a:spcPts val="1800"/>
              </a:spcBef>
              <a:spcAft>
                <a:spcPts val="0"/>
              </a:spcAft>
              <a:buSzPts val="1440"/>
              <a:buChar char="►"/>
            </a:pPr>
            <a:r>
              <a:rPr b="0" i="0" lang="en-US" sz="1800">
                <a:solidFill>
                  <a:srgbClr val="000000"/>
                </a:solidFill>
                <a:latin typeface="Calibri"/>
                <a:ea typeface="Calibri"/>
                <a:cs typeface="Calibri"/>
                <a:sym typeface="Calibri"/>
              </a:rPr>
              <a:t>A single module has its 256Kb flash memory and 8Kb SRAM.</a:t>
            </a:r>
            <a:endParaRPr sz="1800">
              <a:latin typeface="Calibri"/>
              <a:ea typeface="Calibri"/>
              <a:cs typeface="Calibri"/>
              <a:sym typeface="Calibri"/>
            </a:endParaRPr>
          </a:p>
          <a:p>
            <a:pPr indent="-342900" lvl="0" marL="342900" rtl="0" algn="just">
              <a:spcBef>
                <a:spcPts val="1800"/>
              </a:spcBef>
              <a:spcAft>
                <a:spcPts val="0"/>
              </a:spcAft>
              <a:buSzPts val="1440"/>
              <a:buChar char="►"/>
            </a:pPr>
            <a:r>
              <a:rPr b="0" i="0" lang="en-US" sz="1800">
                <a:solidFill>
                  <a:srgbClr val="000000"/>
                </a:solidFill>
                <a:latin typeface="Calibri"/>
                <a:ea typeface="Calibri"/>
                <a:cs typeface="Calibri"/>
                <a:sym typeface="Calibri"/>
              </a:rPr>
              <a:t>There are onboard GPIO pins within the module which are usable through UART communications,</a:t>
            </a:r>
            <a:endParaRPr sz="3200">
              <a:solidFill>
                <a:schemeClr val="accent1"/>
              </a:solidFill>
            </a:endParaRPr>
          </a:p>
          <a:p>
            <a:pPr indent="0" lvl="0" marL="0" rtl="0" algn="l">
              <a:spcBef>
                <a:spcPts val="1800"/>
              </a:spcBef>
              <a:spcAft>
                <a:spcPts val="0"/>
              </a:spcAft>
              <a:buSzPts val="2560"/>
              <a:buNone/>
            </a:pPr>
            <a:r>
              <a:t/>
            </a:r>
            <a:endParaRPr sz="3200">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idx="1" type="body"/>
          </p:nvPr>
        </p:nvSpPr>
        <p:spPr>
          <a:xfrm>
            <a:off x="913004" y="543704"/>
            <a:ext cx="7448571" cy="58759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560"/>
              <a:buNone/>
            </a:pPr>
            <a:r>
              <a:rPr lang="en-US" sz="3200">
                <a:solidFill>
                  <a:schemeClr val="accent1"/>
                </a:solidFill>
                <a:latin typeface="Calibri"/>
                <a:ea typeface="Calibri"/>
                <a:cs typeface="Calibri"/>
                <a:sym typeface="Calibri"/>
              </a:rPr>
              <a:t>Pesticide pump</a:t>
            </a:r>
            <a:endParaRPr/>
          </a:p>
          <a:p>
            <a:pPr indent="0" lvl="0" marL="0" rtl="0" algn="l">
              <a:spcBef>
                <a:spcPts val="1000"/>
              </a:spcBef>
              <a:spcAft>
                <a:spcPts val="0"/>
              </a:spcAft>
              <a:buSzPts val="1440"/>
              <a:buNone/>
            </a:pPr>
            <a:r>
              <a:rPr lang="en-US">
                <a:latin typeface="Calibri"/>
                <a:ea typeface="Calibri"/>
                <a:cs typeface="Calibri"/>
                <a:sym typeface="Calibri"/>
              </a:rPr>
              <a:t>Operating voltage 12v                                                                                                                 Current-0.1A-0.5A                                                                                                                           Lift-130cm                                                                                                                                       Flow Rte-300L/H</a:t>
            </a:r>
            <a:endParaRPr/>
          </a:p>
          <a:p>
            <a:pPr indent="0" lvl="0" marL="0" rtl="0" algn="l">
              <a:spcBef>
                <a:spcPts val="1000"/>
              </a:spcBef>
              <a:spcAft>
                <a:spcPts val="0"/>
              </a:spcAft>
              <a:buSzPts val="1440"/>
              <a:buNone/>
            </a:pPr>
            <a:r>
              <a:t/>
            </a:r>
            <a:endParaRPr>
              <a:solidFill>
                <a:schemeClr val="accent1"/>
              </a:solidFill>
              <a:latin typeface="Calibri"/>
              <a:ea typeface="Calibri"/>
              <a:cs typeface="Calibri"/>
              <a:sym typeface="Calibri"/>
            </a:endParaRPr>
          </a:p>
          <a:p>
            <a:pPr indent="0" lvl="0" marL="0" rtl="0" algn="l">
              <a:spcBef>
                <a:spcPts val="1000"/>
              </a:spcBef>
              <a:spcAft>
                <a:spcPts val="0"/>
              </a:spcAft>
              <a:buSzPts val="1440"/>
              <a:buNone/>
            </a:pPr>
            <a:r>
              <a:t/>
            </a:r>
            <a:endParaRPr>
              <a:solidFill>
                <a:schemeClr val="accent1"/>
              </a:solidFill>
              <a:latin typeface="Calibri"/>
              <a:ea typeface="Calibri"/>
              <a:cs typeface="Calibri"/>
              <a:sym typeface="Calibri"/>
            </a:endParaRPr>
          </a:p>
          <a:p>
            <a:pPr indent="0" lvl="0" marL="0" rtl="0" algn="l">
              <a:spcBef>
                <a:spcPts val="1000"/>
              </a:spcBef>
              <a:spcAft>
                <a:spcPts val="0"/>
              </a:spcAft>
              <a:buSzPts val="2560"/>
              <a:buNone/>
            </a:pPr>
            <a:r>
              <a:rPr lang="en-US" sz="3200">
                <a:solidFill>
                  <a:schemeClr val="accent1"/>
                </a:solidFill>
                <a:latin typeface="Calibri"/>
                <a:ea typeface="Calibri"/>
                <a:cs typeface="Calibri"/>
                <a:sym typeface="Calibri"/>
              </a:rPr>
              <a:t>Driver Motor</a:t>
            </a:r>
            <a:endParaRPr/>
          </a:p>
          <a:p>
            <a:pPr indent="0" lvl="0" marL="0" rtl="0" algn="just">
              <a:spcBef>
                <a:spcPts val="1000"/>
              </a:spcBef>
              <a:spcAft>
                <a:spcPts val="0"/>
              </a:spcAft>
              <a:buSzPts val="1440"/>
              <a:buNone/>
            </a:pPr>
            <a:r>
              <a:rPr b="0" i="0" lang="en-US">
                <a:solidFill>
                  <a:srgbClr val="202124"/>
                </a:solidFill>
                <a:latin typeface="Calibri"/>
                <a:ea typeface="Calibri"/>
                <a:cs typeface="Calibri"/>
                <a:sym typeface="Calibri"/>
              </a:rPr>
              <a:t>The BTS 7960 bridge motor driver </a:t>
            </a:r>
            <a:r>
              <a:rPr b="0" i="0" lang="en-US">
                <a:solidFill>
                  <a:srgbClr val="040C28"/>
                </a:solidFill>
                <a:latin typeface="Calibri"/>
                <a:ea typeface="Calibri"/>
                <a:cs typeface="Calibri"/>
                <a:sym typeface="Calibri"/>
              </a:rPr>
              <a:t>provides a cost optimized solution for protected high current PWM motor drives with very low board space consumption</a:t>
            </a:r>
            <a:r>
              <a:rPr b="0" i="0" lang="en-US">
                <a:solidFill>
                  <a:srgbClr val="202124"/>
                </a:solidFill>
                <a:latin typeface="Calibri"/>
                <a:ea typeface="Calibri"/>
                <a:cs typeface="Calibri"/>
                <a:sym typeface="Calibri"/>
              </a:rPr>
              <a:t>. This 43A H-Bridge Motor Driver provides protection against overtemperature, overvoltage, under voltage, overcurrent and short circuit.</a:t>
            </a:r>
            <a:endParaRPr/>
          </a:p>
          <a:p>
            <a:pPr indent="0" lvl="0" marL="0" rtl="0" algn="l">
              <a:spcBef>
                <a:spcPts val="1000"/>
              </a:spcBef>
              <a:spcAft>
                <a:spcPts val="0"/>
              </a:spcAft>
              <a:buSzPts val="2560"/>
              <a:buNone/>
            </a:pPr>
            <a:br>
              <a:rPr b="0" i="0" lang="en-US" sz="3200">
                <a:solidFill>
                  <a:srgbClr val="202124"/>
                </a:solidFill>
                <a:latin typeface="arial"/>
                <a:ea typeface="arial"/>
                <a:cs typeface="arial"/>
                <a:sym typeface="arial"/>
              </a:rPr>
            </a:br>
            <a:endParaRPr b="1" sz="3200">
              <a:solidFill>
                <a:schemeClr val="accent1"/>
              </a:solidFill>
              <a:latin typeface="Calibri"/>
              <a:ea typeface="Calibri"/>
              <a:cs typeface="Calibri"/>
              <a:sym typeface="Calibri"/>
            </a:endParaRPr>
          </a:p>
          <a:p>
            <a:pPr indent="0" lvl="0" marL="0" rtl="0" algn="l">
              <a:spcBef>
                <a:spcPts val="1000"/>
              </a:spcBef>
              <a:spcAft>
                <a:spcPts val="0"/>
              </a:spcAft>
              <a:buSzPts val="2560"/>
              <a:buNone/>
            </a:pPr>
            <a:r>
              <a:t/>
            </a:r>
            <a:endParaRPr b="1" sz="3200">
              <a:solidFill>
                <a:schemeClr val="accent1"/>
              </a:solidFill>
              <a:latin typeface="Calibri"/>
              <a:ea typeface="Calibri"/>
              <a:cs typeface="Calibri"/>
              <a:sym typeface="Calibri"/>
            </a:endParaRPr>
          </a:p>
          <a:p>
            <a:pPr indent="-251459" lvl="0" marL="342900" rtl="0" algn="l">
              <a:spcBef>
                <a:spcPts val="1000"/>
              </a:spcBef>
              <a:spcAft>
                <a:spcPts val="0"/>
              </a:spcAft>
              <a:buSzPts val="1440"/>
              <a:buNone/>
            </a:pPr>
            <a:r>
              <a:t/>
            </a:r>
            <a:endParaRPr/>
          </a:p>
        </p:txBody>
      </p:sp>
      <p:pic>
        <p:nvPicPr>
          <p:cNvPr id="237" name="Google Shape;237;p29"/>
          <p:cNvPicPr preferRelativeResize="0"/>
          <p:nvPr/>
        </p:nvPicPr>
        <p:blipFill rotWithShape="1">
          <a:blip r:embed="rId3">
            <a:alphaModFix/>
          </a:blip>
          <a:srcRect b="0" l="0" r="0" t="0"/>
          <a:stretch/>
        </p:blipFill>
        <p:spPr>
          <a:xfrm>
            <a:off x="6004874" y="543704"/>
            <a:ext cx="2046867" cy="1778635"/>
          </a:xfrm>
          <a:prstGeom prst="rect">
            <a:avLst/>
          </a:prstGeom>
          <a:noFill/>
          <a:ln>
            <a:noFill/>
          </a:ln>
        </p:spPr>
      </p:pic>
      <p:pic>
        <p:nvPicPr>
          <p:cNvPr id="238" name="Google Shape;238;p29"/>
          <p:cNvPicPr preferRelativeResize="0"/>
          <p:nvPr/>
        </p:nvPicPr>
        <p:blipFill rotWithShape="1">
          <a:blip r:embed="rId4">
            <a:alphaModFix/>
          </a:blip>
          <a:srcRect b="16805" l="1" r="1111" t="14445"/>
          <a:stretch/>
        </p:blipFill>
        <p:spPr>
          <a:xfrm>
            <a:off x="8614789" y="3705029"/>
            <a:ext cx="3376105" cy="25496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200"/>
              <a:buFont typeface="Calibri"/>
              <a:buNone/>
            </a:pPr>
            <a:r>
              <a:rPr b="1" i="0" lang="en-US" sz="3200">
                <a:latin typeface="Calibri"/>
                <a:ea typeface="Calibri"/>
                <a:cs typeface="Calibri"/>
                <a:sym typeface="Calibri"/>
              </a:rPr>
              <a:t>DC MOTOR SPEED CONTROLLER</a:t>
            </a:r>
            <a:endParaRPr/>
          </a:p>
        </p:txBody>
      </p:sp>
      <p:sp>
        <p:nvSpPr>
          <p:cNvPr id="244" name="Google Shape;244;p30"/>
          <p:cNvSpPr txBox="1"/>
          <p:nvPr>
            <p:ph idx="1" type="body"/>
          </p:nvPr>
        </p:nvSpPr>
        <p:spPr>
          <a:xfrm>
            <a:off x="677334" y="1557274"/>
            <a:ext cx="8596668" cy="388077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107000"/>
              </a:lnSpc>
              <a:spcBef>
                <a:spcPts val="0"/>
              </a:spcBef>
              <a:spcAft>
                <a:spcPts val="0"/>
              </a:spcAft>
              <a:buSzPct val="79999"/>
              <a:buNone/>
            </a:pPr>
            <a:r>
              <a:t/>
            </a:r>
            <a:endParaRPr sz="1800">
              <a:latin typeface="Calibri"/>
              <a:ea typeface="Calibri"/>
              <a:cs typeface="Calibri"/>
              <a:sym typeface="Calibri"/>
            </a:endParaRPr>
          </a:p>
          <a:p>
            <a:pPr indent="-342900" lvl="0" marL="342900" rtl="0" algn="just">
              <a:lnSpc>
                <a:spcPct val="107000"/>
              </a:lnSpc>
              <a:spcBef>
                <a:spcPts val="1800"/>
              </a:spcBef>
              <a:spcAft>
                <a:spcPts val="0"/>
              </a:spcAft>
              <a:buSzPct val="79999"/>
              <a:buFont typeface="Noto Sans Symbols"/>
              <a:buChar char="∙"/>
            </a:pPr>
            <a:r>
              <a:rPr b="0" i="0" lang="en-US" sz="1800">
                <a:solidFill>
                  <a:srgbClr val="000000"/>
                </a:solidFill>
                <a:latin typeface="Calibri"/>
                <a:ea typeface="Calibri"/>
                <a:cs typeface="Calibri"/>
                <a:sym typeface="Calibri"/>
              </a:rPr>
              <a:t>The motor speed controller can easily provide a continuous current of 3A to your DC motor or other DC load.</a:t>
            </a:r>
            <a:endParaRPr sz="1800">
              <a:latin typeface="Calibri"/>
              <a:ea typeface="Calibri"/>
              <a:cs typeface="Calibri"/>
              <a:sym typeface="Calibri"/>
            </a:endParaRPr>
          </a:p>
          <a:p>
            <a:pPr indent="-342900" lvl="0" marL="342900" rtl="0" algn="just">
              <a:lnSpc>
                <a:spcPct val="107000"/>
              </a:lnSpc>
              <a:spcBef>
                <a:spcPts val="1000"/>
              </a:spcBef>
              <a:spcAft>
                <a:spcPts val="0"/>
              </a:spcAft>
              <a:buSzPct val="79999"/>
              <a:buFont typeface="Noto Sans Symbols"/>
              <a:buChar char="∙"/>
            </a:pPr>
            <a:r>
              <a:rPr b="0" i="0" lang="en-US" sz="1800">
                <a:solidFill>
                  <a:srgbClr val="000000"/>
                </a:solidFill>
                <a:latin typeface="Calibri"/>
                <a:ea typeface="Calibri"/>
                <a:cs typeface="Calibri"/>
                <a:sym typeface="Calibri"/>
              </a:rPr>
              <a:t>This DC speed controller has a voltage range: DC6V-28V and current range within 3A Switch function: None Speed range: 0-100%.</a:t>
            </a:r>
            <a:endParaRPr sz="1800">
              <a:latin typeface="Calibri"/>
              <a:ea typeface="Calibri"/>
              <a:cs typeface="Calibri"/>
              <a:sym typeface="Calibri"/>
            </a:endParaRPr>
          </a:p>
          <a:p>
            <a:pPr indent="-342900" lvl="0" marL="342900" rtl="0" algn="just">
              <a:lnSpc>
                <a:spcPct val="107000"/>
              </a:lnSpc>
              <a:spcBef>
                <a:spcPts val="1000"/>
              </a:spcBef>
              <a:spcAft>
                <a:spcPts val="0"/>
              </a:spcAft>
              <a:buSzPct val="79999"/>
              <a:buFont typeface="Noto Sans Symbols"/>
              <a:buChar char="∙"/>
            </a:pPr>
            <a:r>
              <a:rPr b="0" i="0" lang="en-US" sz="1800">
                <a:solidFill>
                  <a:srgbClr val="000000"/>
                </a:solidFill>
                <a:latin typeface="Calibri"/>
                <a:ea typeface="Calibri"/>
                <a:cs typeface="Calibri"/>
                <a:sym typeface="Calibri"/>
              </a:rPr>
              <a:t>This DC motor speed controller connected to a DC power supply, do not directly connected to 220V AC</a:t>
            </a:r>
            <a:endParaRPr sz="1800">
              <a:latin typeface="Calibri"/>
              <a:ea typeface="Calibri"/>
              <a:cs typeface="Calibri"/>
              <a:sym typeface="Calibri"/>
            </a:endParaRPr>
          </a:p>
          <a:p>
            <a:pPr indent="-342900" lvl="0" marL="342900" rtl="0" algn="just">
              <a:lnSpc>
                <a:spcPct val="107000"/>
              </a:lnSpc>
              <a:spcBef>
                <a:spcPts val="1000"/>
              </a:spcBef>
              <a:spcAft>
                <a:spcPts val="0"/>
              </a:spcAft>
              <a:buSzPct val="79999"/>
              <a:buFont typeface="Noto Sans Symbols"/>
              <a:buChar char="∙"/>
            </a:pPr>
            <a:r>
              <a:rPr b="0" i="0" lang="en-US" sz="1800">
                <a:solidFill>
                  <a:srgbClr val="000000"/>
                </a:solidFill>
                <a:latin typeface="Calibri"/>
                <a:ea typeface="Calibri"/>
                <a:cs typeface="Calibri"/>
                <a:sym typeface="Calibri"/>
              </a:rPr>
              <a:t>The 1203B DC Motor Speed Regulator controls the speed of a DC motor by adjusting Pulse-Width-Modulated (PWM).</a:t>
            </a:r>
            <a:endParaRPr sz="1800">
              <a:latin typeface="Calibri"/>
              <a:ea typeface="Calibri"/>
              <a:cs typeface="Calibri"/>
              <a:sym typeface="Calibri"/>
            </a:endParaRPr>
          </a:p>
          <a:p>
            <a:pPr indent="-342900" lvl="0" marL="342900" rtl="0" algn="just">
              <a:lnSpc>
                <a:spcPct val="107000"/>
              </a:lnSpc>
              <a:spcBef>
                <a:spcPts val="1000"/>
              </a:spcBef>
              <a:spcAft>
                <a:spcPts val="0"/>
              </a:spcAft>
              <a:buSzPct val="79999"/>
              <a:buFont typeface="Noto Sans Symbols"/>
              <a:buChar char="∙"/>
            </a:pPr>
            <a:r>
              <a:rPr b="0" i="0" lang="en-US" sz="1800">
                <a:solidFill>
                  <a:srgbClr val="000000"/>
                </a:solidFill>
                <a:latin typeface="Calibri"/>
                <a:ea typeface="Calibri"/>
                <a:cs typeface="Calibri"/>
                <a:sym typeface="Calibri"/>
              </a:rPr>
              <a:t>The motor speed controller can easily provide a continuous current of 3A to your DC motor or other DC load.</a:t>
            </a:r>
            <a:endParaRPr sz="1800">
              <a:latin typeface="Calibri"/>
              <a:ea typeface="Calibri"/>
              <a:cs typeface="Calibri"/>
              <a:sym typeface="Calibri"/>
            </a:endParaRPr>
          </a:p>
          <a:p>
            <a:pPr indent="-258318" lvl="0" marL="342900" rtl="0" algn="l">
              <a:spcBef>
                <a:spcPts val="1800"/>
              </a:spcBef>
              <a:spcAft>
                <a:spcPts val="0"/>
              </a:spcAft>
              <a:buSzPct val="79999"/>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658481" y="307942"/>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CONNECTING ALL MODULE</a:t>
            </a:r>
            <a:endParaRPr/>
          </a:p>
        </p:txBody>
      </p:sp>
      <p:pic>
        <p:nvPicPr>
          <p:cNvPr id="250" name="Google Shape;250;p31"/>
          <p:cNvPicPr preferRelativeResize="0"/>
          <p:nvPr/>
        </p:nvPicPr>
        <p:blipFill rotWithShape="1">
          <a:blip r:embed="rId3">
            <a:alphaModFix/>
          </a:blip>
          <a:srcRect b="0" l="8514" r="0" t="1924"/>
          <a:stretch/>
        </p:blipFill>
        <p:spPr>
          <a:xfrm>
            <a:off x="1593130" y="1270000"/>
            <a:ext cx="7381187" cy="50951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WORKING</a:t>
            </a:r>
            <a:endParaRPr/>
          </a:p>
        </p:txBody>
      </p:sp>
      <p:sp>
        <p:nvSpPr>
          <p:cNvPr id="256" name="Google Shape;256;p32"/>
          <p:cNvSpPr txBox="1"/>
          <p:nvPr>
            <p:ph idx="1" type="body"/>
          </p:nvPr>
        </p:nvSpPr>
        <p:spPr>
          <a:xfrm>
            <a:off x="611346" y="1791094"/>
            <a:ext cx="8787178" cy="4562572"/>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US">
                <a:latin typeface="Calibri"/>
                <a:ea typeface="Calibri"/>
                <a:cs typeface="Calibri"/>
                <a:sym typeface="Calibri"/>
              </a:rPr>
              <a:t>Arduino Nano plays the main controlling role in this project.It has been programmed in a manner  that, it controls the different lawn mower actions. The working principle of solar Agrobot is it has panel mounted in a particular arrangement in such a way that it can receive solar radiation with high intensity easily from the sun. </a:t>
            </a:r>
            <a:endParaRPr/>
          </a:p>
          <a:p>
            <a:pPr indent="-342900" lvl="0" marL="342900" rtl="0" algn="just">
              <a:spcBef>
                <a:spcPts val="1000"/>
              </a:spcBef>
              <a:spcAft>
                <a:spcPts val="0"/>
              </a:spcAft>
              <a:buSzPts val="1440"/>
              <a:buChar char="►"/>
            </a:pPr>
            <a:r>
              <a:rPr lang="en-US">
                <a:latin typeface="Calibri"/>
                <a:ea typeface="Calibri"/>
                <a:cs typeface="Calibri"/>
                <a:sym typeface="Calibri"/>
              </a:rPr>
              <a:t>These solar panel convert solar energy into electrical energy.Six DC gear motors (10,000 RPM) are used to move the solar grass cutter, and one DC blade motor (7000-13,000 RPM) is used to cut the grass quickly. Also the second application is the pesticide spreading. </a:t>
            </a:r>
            <a:endParaRPr/>
          </a:p>
          <a:p>
            <a:pPr indent="-342900" lvl="0" marL="342900" rtl="0" algn="just">
              <a:spcBef>
                <a:spcPts val="1000"/>
              </a:spcBef>
              <a:spcAft>
                <a:spcPts val="0"/>
              </a:spcAft>
              <a:buSzPts val="1440"/>
              <a:buChar char="►"/>
            </a:pPr>
            <a:r>
              <a:rPr lang="en-US">
                <a:latin typeface="Calibri"/>
                <a:ea typeface="Calibri"/>
                <a:cs typeface="Calibri"/>
                <a:sym typeface="Calibri"/>
              </a:rPr>
              <a:t>For this we use the 12v dc operated pump with the 1.5m length pipe and the spreading nozzle is connected at  one end of the pipe. For supplying water and storing pesticide we use the water tank of 1 liter.</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FLOW CHART</a:t>
            </a:r>
            <a:endParaRPr/>
          </a:p>
        </p:txBody>
      </p:sp>
      <p:pic>
        <p:nvPicPr>
          <p:cNvPr id="262" name="Google Shape;262;p33"/>
          <p:cNvPicPr preferRelativeResize="0"/>
          <p:nvPr>
            <p:ph idx="1" type="body"/>
          </p:nvPr>
        </p:nvPicPr>
        <p:blipFill rotWithShape="1">
          <a:blip r:embed="rId3">
            <a:alphaModFix/>
          </a:blip>
          <a:srcRect b="0" l="0" r="0" t="0"/>
          <a:stretch/>
        </p:blipFill>
        <p:spPr>
          <a:xfrm>
            <a:off x="3170154" y="1613833"/>
            <a:ext cx="4550398" cy="47869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686761" y="374975"/>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PROJECT </a:t>
            </a:r>
            <a:endParaRPr/>
          </a:p>
        </p:txBody>
      </p:sp>
      <p:pic>
        <p:nvPicPr>
          <p:cNvPr id="268" name="Google Shape;268;p34"/>
          <p:cNvPicPr preferRelativeResize="0"/>
          <p:nvPr/>
        </p:nvPicPr>
        <p:blipFill rotWithShape="1">
          <a:blip r:embed="rId3">
            <a:alphaModFix/>
          </a:blip>
          <a:srcRect b="-1426" l="2254" r="-2253" t="12443"/>
          <a:stretch/>
        </p:blipFill>
        <p:spPr>
          <a:xfrm>
            <a:off x="937671" y="1270000"/>
            <a:ext cx="3960654" cy="5293151"/>
          </a:xfrm>
          <a:prstGeom prst="rect">
            <a:avLst/>
          </a:prstGeom>
          <a:noFill/>
          <a:ln>
            <a:noFill/>
          </a:ln>
        </p:spPr>
      </p:pic>
      <p:pic>
        <p:nvPicPr>
          <p:cNvPr id="269" name="Google Shape;269;p34"/>
          <p:cNvPicPr preferRelativeResize="0"/>
          <p:nvPr/>
        </p:nvPicPr>
        <p:blipFill rotWithShape="1">
          <a:blip r:embed="rId4">
            <a:alphaModFix/>
          </a:blip>
          <a:srcRect b="2060" l="17633" r="11856" t="1100"/>
          <a:stretch/>
        </p:blipFill>
        <p:spPr>
          <a:xfrm>
            <a:off x="5527251" y="1270000"/>
            <a:ext cx="4053526" cy="5213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type="title"/>
          </p:nvPr>
        </p:nvSpPr>
        <p:spPr>
          <a:xfrm>
            <a:off x="978991" y="873199"/>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ADVANTAGES</a:t>
            </a:r>
            <a:endParaRPr/>
          </a:p>
        </p:txBody>
      </p:sp>
      <p:sp>
        <p:nvSpPr>
          <p:cNvPr id="275" name="Google Shape;275;p35"/>
          <p:cNvSpPr txBox="1"/>
          <p:nvPr>
            <p:ph idx="1" type="body"/>
          </p:nvPr>
        </p:nvSpPr>
        <p:spPr>
          <a:xfrm>
            <a:off x="847016" y="1840077"/>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a:latin typeface="Calibri"/>
                <a:ea typeface="Calibri"/>
                <a:cs typeface="Calibri"/>
                <a:sym typeface="Calibri"/>
              </a:rPr>
              <a:t>Our project work has presented progress towards achieving a future precision autonomous farming system.</a:t>
            </a:r>
            <a:endParaRPr/>
          </a:p>
          <a:p>
            <a:pPr indent="-342900" lvl="0" marL="342900" rtl="0" algn="l">
              <a:spcBef>
                <a:spcPts val="1000"/>
              </a:spcBef>
              <a:spcAft>
                <a:spcPts val="0"/>
              </a:spcAft>
              <a:buSzPts val="1920"/>
              <a:buChar char="►"/>
            </a:pPr>
            <a:r>
              <a:rPr lang="en-US" sz="2400">
                <a:latin typeface="Calibri"/>
                <a:ea typeface="Calibri"/>
                <a:cs typeface="Calibri"/>
                <a:sym typeface="Calibri"/>
              </a:rPr>
              <a:t> This system is designed to help farmers in reducing their time and energy spent for pesticide spraying and weed cutting which reduces labour problem in future.</a:t>
            </a:r>
            <a:endParaRPr/>
          </a:p>
          <a:p>
            <a:pPr indent="0" lvl="0" marL="0" rtl="0" algn="l">
              <a:spcBef>
                <a:spcPts val="1000"/>
              </a:spcBef>
              <a:spcAft>
                <a:spcPts val="0"/>
              </a:spcAft>
              <a:buSzPts val="1920"/>
              <a:buNone/>
            </a:pPr>
            <a:r>
              <a:t/>
            </a:r>
            <a:endParaRPr sz="2400">
              <a:latin typeface="Calibri"/>
              <a:ea typeface="Calibri"/>
              <a:cs typeface="Calibri"/>
              <a:sym typeface="Calibri"/>
            </a:endParaRPr>
          </a:p>
        </p:txBody>
      </p:sp>
      <p:pic>
        <p:nvPicPr>
          <p:cNvPr descr="Seed Sowing Robot With ESP8266" id="276" name="Google Shape;276;p35"/>
          <p:cNvPicPr preferRelativeResize="0"/>
          <p:nvPr/>
        </p:nvPicPr>
        <p:blipFill rotWithShape="1">
          <a:blip r:embed="rId3">
            <a:alphaModFix/>
          </a:blip>
          <a:srcRect b="0" l="0" r="0" t="0"/>
          <a:stretch/>
        </p:blipFill>
        <p:spPr>
          <a:xfrm>
            <a:off x="6722533" y="4279826"/>
            <a:ext cx="2853126" cy="1824037"/>
          </a:xfrm>
          <a:prstGeom prst="rect">
            <a:avLst/>
          </a:prstGeom>
          <a:noFill/>
          <a:ln>
            <a:noFill/>
          </a:ln>
        </p:spPr>
      </p:pic>
      <p:pic>
        <p:nvPicPr>
          <p:cNvPr id="277" name="Google Shape;277;p35"/>
          <p:cNvPicPr preferRelativeResize="0"/>
          <p:nvPr/>
        </p:nvPicPr>
        <p:blipFill rotWithShape="1">
          <a:blip r:embed="rId4">
            <a:alphaModFix/>
          </a:blip>
          <a:srcRect b="0" l="0" r="0" t="0"/>
          <a:stretch/>
        </p:blipFill>
        <p:spPr>
          <a:xfrm>
            <a:off x="1263191" y="4270399"/>
            <a:ext cx="2352675" cy="1943100"/>
          </a:xfrm>
          <a:prstGeom prst="rect">
            <a:avLst/>
          </a:prstGeom>
          <a:noFill/>
          <a:ln>
            <a:noFill/>
          </a:ln>
        </p:spPr>
      </p:pic>
      <p:sp>
        <p:nvSpPr>
          <p:cNvPr id="278" name="Google Shape;278;p35"/>
          <p:cNvSpPr txBox="1"/>
          <p:nvPr/>
        </p:nvSpPr>
        <p:spPr>
          <a:xfrm>
            <a:off x="1282045" y="6308970"/>
            <a:ext cx="2356701" cy="369332"/>
          </a:xfrm>
          <a:prstGeom prst="rect">
            <a:avLst/>
          </a:prstGeom>
          <a:solidFill>
            <a:srgbClr val="E9F6C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  Pesticide Robot</a:t>
            </a:r>
            <a:endParaRPr sz="1800">
              <a:solidFill>
                <a:schemeClr val="dk1"/>
              </a:solidFill>
              <a:latin typeface="Trebuchet MS"/>
              <a:ea typeface="Trebuchet MS"/>
              <a:cs typeface="Trebuchet MS"/>
              <a:sym typeface="Trebuchet MS"/>
            </a:endParaRPr>
          </a:p>
        </p:txBody>
      </p:sp>
      <p:sp>
        <p:nvSpPr>
          <p:cNvPr id="279" name="Google Shape;279;p35"/>
          <p:cNvSpPr txBox="1"/>
          <p:nvPr/>
        </p:nvSpPr>
        <p:spPr>
          <a:xfrm>
            <a:off x="6722533" y="6124304"/>
            <a:ext cx="2853126" cy="369332"/>
          </a:xfrm>
          <a:prstGeom prst="rect">
            <a:avLst/>
          </a:prstGeom>
          <a:solidFill>
            <a:srgbClr val="E9F6C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     Sowing Robot</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818736" y="500424"/>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FUTURE SCOPE</a:t>
            </a:r>
            <a:endParaRPr/>
          </a:p>
        </p:txBody>
      </p:sp>
      <p:sp>
        <p:nvSpPr>
          <p:cNvPr id="285" name="Google Shape;285;p36"/>
          <p:cNvSpPr txBox="1"/>
          <p:nvPr>
            <p:ph idx="1" type="body"/>
          </p:nvPr>
        </p:nvSpPr>
        <p:spPr>
          <a:xfrm>
            <a:off x="818736" y="1651542"/>
            <a:ext cx="8596668" cy="388077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US" sz="1800">
                <a:latin typeface="Calibri"/>
                <a:ea typeface="Calibri"/>
                <a:cs typeface="Calibri"/>
                <a:sym typeface="Calibri"/>
              </a:rPr>
              <a:t> ∙ </a:t>
            </a:r>
            <a:r>
              <a:rPr b="1" lang="en-US" sz="1800">
                <a:latin typeface="Calibri"/>
                <a:ea typeface="Calibri"/>
                <a:cs typeface="Calibri"/>
                <a:sym typeface="Calibri"/>
              </a:rPr>
              <a:t>Sensor Integration:</a:t>
            </a:r>
            <a:r>
              <a:rPr lang="en-US" sz="1800">
                <a:latin typeface="Calibri"/>
                <a:ea typeface="Calibri"/>
                <a:cs typeface="Calibri"/>
                <a:sym typeface="Calibri"/>
              </a:rPr>
              <a:t> Integrate advanced sensors for real-time data collection, enabling the robot to make informed decisions and adapt to changing field conditions. </a:t>
            </a:r>
            <a:endParaRPr sz="1800">
              <a:latin typeface="Calibri"/>
              <a:ea typeface="Calibri"/>
              <a:cs typeface="Calibri"/>
              <a:sym typeface="Calibri"/>
            </a:endParaRPr>
          </a:p>
          <a:p>
            <a:pPr indent="-342900" lvl="0" marL="342900" rtl="0" algn="just">
              <a:spcBef>
                <a:spcPts val="1000"/>
              </a:spcBef>
              <a:spcAft>
                <a:spcPts val="0"/>
              </a:spcAft>
              <a:buSzPts val="1440"/>
              <a:buChar char="►"/>
            </a:pPr>
            <a:r>
              <a:rPr lang="en-US" sz="1800">
                <a:latin typeface="Calibri"/>
                <a:ea typeface="Calibri"/>
                <a:cs typeface="Calibri"/>
                <a:sym typeface="Calibri"/>
              </a:rPr>
              <a:t>∙ </a:t>
            </a:r>
            <a:r>
              <a:rPr b="1" lang="en-US" sz="1800">
                <a:latin typeface="Calibri"/>
                <a:ea typeface="Calibri"/>
                <a:cs typeface="Calibri"/>
                <a:sym typeface="Calibri"/>
              </a:rPr>
              <a:t>Machine Learning and AI:</a:t>
            </a:r>
            <a:r>
              <a:rPr lang="en-US" sz="1800">
                <a:latin typeface="Calibri"/>
                <a:ea typeface="Calibri"/>
                <a:cs typeface="Calibri"/>
                <a:sym typeface="Calibri"/>
              </a:rPr>
              <a:t> Implement machine learning and artificial intelligence algorithms to enhance the robot's decision-making capabilities, improving task efficiency and resource management. </a:t>
            </a:r>
            <a:endParaRPr sz="1800">
              <a:latin typeface="Calibri"/>
              <a:ea typeface="Calibri"/>
              <a:cs typeface="Calibri"/>
              <a:sym typeface="Calibri"/>
            </a:endParaRPr>
          </a:p>
          <a:p>
            <a:pPr indent="-342900" lvl="0" marL="342900" rtl="0" algn="just">
              <a:spcBef>
                <a:spcPts val="1000"/>
              </a:spcBef>
              <a:spcAft>
                <a:spcPts val="0"/>
              </a:spcAft>
              <a:buSzPts val="1440"/>
              <a:buChar char="►"/>
            </a:pPr>
            <a:r>
              <a:rPr lang="en-US" sz="1800">
                <a:latin typeface="Calibri"/>
                <a:ea typeface="Calibri"/>
                <a:cs typeface="Calibri"/>
                <a:sym typeface="Calibri"/>
              </a:rPr>
              <a:t>∙ </a:t>
            </a:r>
            <a:r>
              <a:rPr b="1" lang="en-US" sz="1800">
                <a:latin typeface="Calibri"/>
                <a:ea typeface="Calibri"/>
                <a:cs typeface="Calibri"/>
                <a:sym typeface="Calibri"/>
              </a:rPr>
              <a:t>Multi-Robot Systems:</a:t>
            </a:r>
            <a:r>
              <a:rPr lang="en-US" sz="1800">
                <a:latin typeface="Calibri"/>
                <a:ea typeface="Calibri"/>
                <a:cs typeface="Calibri"/>
                <a:sym typeface="Calibri"/>
              </a:rPr>
              <a:t> Develop the concept of swarm robotics, where multiple robots can work collaboratively in a coordinated manner, covering larger areas and tackling complex tasks.</a:t>
            </a:r>
            <a:endParaRPr sz="1800">
              <a:latin typeface="Calibri"/>
              <a:ea typeface="Calibri"/>
              <a:cs typeface="Calibri"/>
              <a:sym typeface="Calibri"/>
            </a:endParaRPr>
          </a:p>
          <a:p>
            <a:pPr indent="-342900" lvl="0" marL="342900" rtl="0" algn="just">
              <a:spcBef>
                <a:spcPts val="1000"/>
              </a:spcBef>
              <a:spcAft>
                <a:spcPts val="0"/>
              </a:spcAft>
              <a:buSzPts val="1440"/>
              <a:buChar char="►"/>
            </a:pPr>
            <a:r>
              <a:rPr lang="en-US" sz="1800">
                <a:latin typeface="Calibri"/>
                <a:ea typeface="Calibri"/>
                <a:cs typeface="Calibri"/>
                <a:sym typeface="Calibri"/>
              </a:rPr>
              <a:t> ∙ </a:t>
            </a:r>
            <a:r>
              <a:rPr b="1" lang="en-US" sz="1800">
                <a:latin typeface="Calibri"/>
                <a:ea typeface="Calibri"/>
                <a:cs typeface="Calibri"/>
                <a:sym typeface="Calibri"/>
              </a:rPr>
              <a:t>Energy Efficiency:</a:t>
            </a:r>
            <a:r>
              <a:rPr lang="en-US" sz="1800">
                <a:latin typeface="Calibri"/>
                <a:ea typeface="Calibri"/>
                <a:cs typeface="Calibri"/>
                <a:sym typeface="Calibri"/>
              </a:rPr>
              <a:t> Explore energy-efficient technologies and storage solutions to ensure uninterrupted robot operation, even during cloudy or nighttime conditions.</a:t>
            </a:r>
            <a:endParaRPr sz="1800">
              <a:latin typeface="Calibri"/>
              <a:ea typeface="Calibri"/>
              <a:cs typeface="Calibri"/>
              <a:sym typeface="Calibri"/>
            </a:endParaRPr>
          </a:p>
          <a:p>
            <a:pPr indent="-220980" lvl="0" marL="342900" rtl="0" algn="l">
              <a:spcBef>
                <a:spcPts val="1000"/>
              </a:spcBef>
              <a:spcAft>
                <a:spcPts val="0"/>
              </a:spcAft>
              <a:buSzPts val="1920"/>
              <a:buNone/>
            </a:pPr>
            <a:r>
              <a:t/>
            </a:r>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1233516" y="628454"/>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imes New Roman"/>
              <a:buNone/>
            </a:pPr>
            <a:r>
              <a:rPr b="1" lang="en-US" sz="3600">
                <a:latin typeface="Times New Roman"/>
                <a:ea typeface="Times New Roman"/>
                <a:cs typeface="Times New Roman"/>
                <a:sym typeface="Times New Roman"/>
              </a:rPr>
              <a:t>TABLE OF CONTENTS</a:t>
            </a:r>
            <a:br>
              <a:rPr lang="en-US" sz="3600">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graphicFrame>
        <p:nvGraphicFramePr>
          <p:cNvPr id="153" name="Google Shape;153;p19"/>
          <p:cNvGraphicFramePr/>
          <p:nvPr/>
        </p:nvGraphicFramePr>
        <p:xfrm>
          <a:off x="2214433" y="2062375"/>
          <a:ext cx="3000000" cy="3000000"/>
        </p:xfrm>
        <a:graphic>
          <a:graphicData uri="http://schemas.openxmlformats.org/drawingml/2006/table">
            <a:tbl>
              <a:tblPr bandRow="1">
                <a:noFill/>
                <a:tableStyleId>{AE96B746-81A7-4E43-A562-6F83F1F1EC0A}</a:tableStyleId>
              </a:tblPr>
              <a:tblGrid>
                <a:gridCol w="4987650"/>
              </a:tblGrid>
              <a:tr h="487725">
                <a:tc>
                  <a:txBody>
                    <a:bodyPr/>
                    <a:lstStyle/>
                    <a:p>
                      <a:pPr indent="0" lvl="0" marL="0" marR="0" rtl="0" algn="l">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1 Introduction </a:t>
                      </a:r>
                      <a:endParaRPr/>
                    </a:p>
                  </a:txBody>
                  <a:tcPr marT="45725" marB="45725" marR="91450" marL="91450"/>
                </a:tc>
              </a:tr>
              <a:tr h="487725">
                <a:tc>
                  <a:txBody>
                    <a:bodyPr/>
                    <a:lstStyle/>
                    <a:p>
                      <a:pPr indent="0" lvl="0" marL="0" marR="0" rtl="0" algn="l">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2 Required Components</a:t>
                      </a:r>
                      <a:endParaRPr/>
                    </a:p>
                  </a:txBody>
                  <a:tcPr marT="45725" marB="45725" marR="91450" marL="91450"/>
                </a:tc>
              </a:tr>
              <a:tr h="487725">
                <a:tc>
                  <a:txBody>
                    <a:bodyPr/>
                    <a:lstStyle/>
                    <a:p>
                      <a:pPr indent="0" lvl="0" marL="0" marR="0" rtl="0" algn="l">
                        <a:spcBef>
                          <a:spcPts val="0"/>
                        </a:spcBef>
                        <a:spcAft>
                          <a:spcPts val="0"/>
                        </a:spcAft>
                        <a:buNone/>
                      </a:pPr>
                      <a:r>
                        <a:rPr lang="en-US" sz="2400" u="none" cap="none" strike="noStrike">
                          <a:latin typeface="Calibri"/>
                          <a:ea typeface="Calibri"/>
                          <a:cs typeface="Calibri"/>
                          <a:sym typeface="Calibri"/>
                        </a:rPr>
                        <a:t>3 Block Diagram</a:t>
                      </a:r>
                      <a:endParaRPr/>
                    </a:p>
                  </a:txBody>
                  <a:tcPr marT="45725" marB="45725" marR="91450" marL="91450"/>
                </a:tc>
              </a:tr>
              <a:tr h="487725">
                <a:tc>
                  <a:txBody>
                    <a:bodyPr/>
                    <a:lstStyle/>
                    <a:p>
                      <a:pPr indent="0" lvl="0" marL="0" marR="0" rtl="0" algn="l">
                        <a:lnSpc>
                          <a:spcPct val="100000"/>
                        </a:lnSpc>
                        <a:spcBef>
                          <a:spcPts val="0"/>
                        </a:spcBef>
                        <a:spcAft>
                          <a:spcPts val="0"/>
                        </a:spcAft>
                        <a:buClr>
                          <a:schemeClr val="dk1"/>
                        </a:buClr>
                        <a:buSzPts val="2400"/>
                        <a:buFont typeface="Calibri"/>
                        <a:buNone/>
                      </a:pPr>
                      <a:r>
                        <a:rPr lang="en-US" sz="2400">
                          <a:latin typeface="Calibri"/>
                          <a:ea typeface="Calibri"/>
                          <a:cs typeface="Calibri"/>
                          <a:sym typeface="Calibri"/>
                        </a:rPr>
                        <a:t>4 Components &amp; Their description</a:t>
                      </a:r>
                      <a:endParaRPr/>
                    </a:p>
                  </a:txBody>
                  <a:tcPr marT="45725" marB="45725" marR="91450" marL="91450"/>
                </a:tc>
              </a:tr>
              <a:tr h="487725">
                <a:tc>
                  <a:txBody>
                    <a:bodyPr/>
                    <a:lstStyle/>
                    <a:p>
                      <a:pPr indent="0" lvl="0" marL="0" marR="0" rtl="0" algn="l">
                        <a:lnSpc>
                          <a:spcPct val="100000"/>
                        </a:lnSpc>
                        <a:spcBef>
                          <a:spcPts val="0"/>
                        </a:spcBef>
                        <a:spcAft>
                          <a:spcPts val="0"/>
                        </a:spcAft>
                        <a:buClr>
                          <a:schemeClr val="dk1"/>
                        </a:buClr>
                        <a:buSzPts val="2400"/>
                        <a:buFont typeface="Calibri"/>
                        <a:buNone/>
                      </a:pPr>
                      <a:r>
                        <a:rPr lang="en-US" sz="2400">
                          <a:latin typeface="Calibri"/>
                          <a:ea typeface="Calibri"/>
                          <a:cs typeface="Calibri"/>
                          <a:sym typeface="Calibri"/>
                        </a:rPr>
                        <a:t>5 Working</a:t>
                      </a:r>
                      <a:endParaRPr/>
                    </a:p>
                  </a:txBody>
                  <a:tcPr marT="45725" marB="45725" marR="91450" marL="91450"/>
                </a:tc>
              </a:tr>
              <a:tr h="487725">
                <a:tc>
                  <a:txBody>
                    <a:bodyPr/>
                    <a:lstStyle/>
                    <a:p>
                      <a:pPr indent="0" lvl="0" marL="0" marR="0" rtl="0" algn="l">
                        <a:spcBef>
                          <a:spcPts val="0"/>
                        </a:spcBef>
                        <a:spcAft>
                          <a:spcPts val="0"/>
                        </a:spcAft>
                        <a:buNone/>
                      </a:pPr>
                      <a:r>
                        <a:rPr lang="en-US" sz="2400">
                          <a:latin typeface="Calibri"/>
                          <a:ea typeface="Calibri"/>
                          <a:cs typeface="Calibri"/>
                          <a:sym typeface="Calibri"/>
                        </a:rPr>
                        <a:t>6 Advantages</a:t>
                      </a:r>
                      <a:endParaRPr/>
                    </a:p>
                  </a:txBody>
                  <a:tcPr marT="45725" marB="45725" marR="91450" marL="91450"/>
                </a:tc>
              </a:tr>
              <a:tr h="487725">
                <a:tc>
                  <a:txBody>
                    <a:bodyPr/>
                    <a:lstStyle/>
                    <a:p>
                      <a:pPr indent="0" lvl="0" marL="0" marR="0" rtl="0" algn="l">
                        <a:spcBef>
                          <a:spcPts val="0"/>
                        </a:spcBef>
                        <a:spcAft>
                          <a:spcPts val="0"/>
                        </a:spcAft>
                        <a:buNone/>
                      </a:pPr>
                      <a:r>
                        <a:rPr lang="en-US" sz="2400">
                          <a:latin typeface="Calibri"/>
                          <a:ea typeface="Calibri"/>
                          <a:cs typeface="Calibri"/>
                          <a:sym typeface="Calibri"/>
                        </a:rPr>
                        <a:t>7 Future Scope</a:t>
                      </a:r>
                      <a:endParaRPr sz="2400">
                        <a:latin typeface="Calibri"/>
                        <a:ea typeface="Calibri"/>
                        <a:cs typeface="Calibri"/>
                        <a:sym typeface="Calibri"/>
                      </a:endParaRPr>
                    </a:p>
                  </a:txBody>
                  <a:tcPr marT="45725" marB="45725" marR="91450" marL="91450"/>
                </a:tc>
              </a:tr>
              <a:tr h="487725">
                <a:tc>
                  <a:txBody>
                    <a:bodyPr/>
                    <a:lstStyle/>
                    <a:p>
                      <a:pPr indent="0" lvl="0" marL="0" marR="0" rtl="0" algn="l">
                        <a:spcBef>
                          <a:spcPts val="0"/>
                        </a:spcBef>
                        <a:spcAft>
                          <a:spcPts val="0"/>
                        </a:spcAft>
                        <a:buNone/>
                      </a:pPr>
                      <a:r>
                        <a:rPr lang="en-US" sz="2400">
                          <a:latin typeface="Arial"/>
                          <a:ea typeface="Arial"/>
                          <a:cs typeface="Arial"/>
                          <a:sym typeface="Arial"/>
                        </a:rPr>
                        <a:t>8 References</a:t>
                      </a:r>
                      <a:endParaRPr sz="2400">
                        <a:latin typeface="Arial"/>
                        <a:ea typeface="Arial"/>
                        <a:cs typeface="Arial"/>
                        <a:sym typeface="Arial"/>
                      </a:endParaRPr>
                    </a:p>
                  </a:txBody>
                  <a:tcPr marT="45725" marB="45725" marR="91450" marL="91450">
                    <a:solidFill>
                      <a:schemeClr val="lt1"/>
                    </a:solidFill>
                  </a:tcPr>
                </a:tc>
              </a:tr>
            </a:tbl>
          </a:graphicData>
        </a:graphic>
      </p:graphicFrame>
      <p:sp>
        <p:nvSpPr>
          <p:cNvPr id="154" name="Google Shape;154;p19"/>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155" name="Google Shape;155;p19"/>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REFERENCES</a:t>
            </a:r>
            <a:br>
              <a:rPr lang="en-US"/>
            </a:br>
            <a:endParaRPr/>
          </a:p>
        </p:txBody>
      </p:sp>
      <p:sp>
        <p:nvSpPr>
          <p:cNvPr id="291" name="Google Shape;291;p37"/>
          <p:cNvSpPr txBox="1"/>
          <p:nvPr>
            <p:ph idx="1" type="body"/>
          </p:nvPr>
        </p:nvSpPr>
        <p:spPr>
          <a:xfrm>
            <a:off x="677334" y="1668544"/>
            <a:ext cx="9079408" cy="4579855"/>
          </a:xfrm>
          <a:prstGeom prst="rect">
            <a:avLst/>
          </a:prstGeom>
          <a:noFill/>
          <a:ln>
            <a:noFill/>
          </a:ln>
        </p:spPr>
        <p:txBody>
          <a:bodyPr anchorCtr="0" anchor="t" bIns="45700" lIns="91425" spcFirstLastPara="1" rIns="91425" wrap="square" tIns="45700">
            <a:normAutofit lnSpcReduction="10000"/>
          </a:bodyPr>
          <a:lstStyle/>
          <a:p>
            <a:pPr indent="0" lvl="0" marL="0" rtl="0" algn="just">
              <a:spcBef>
                <a:spcPts val="0"/>
              </a:spcBef>
              <a:spcAft>
                <a:spcPts val="0"/>
              </a:spcAft>
              <a:buSzPts val="1440"/>
              <a:buNone/>
            </a:pPr>
            <a:r>
              <a:rPr lang="en-US">
                <a:latin typeface="Calibri"/>
                <a:ea typeface="Calibri"/>
                <a:cs typeface="Calibri"/>
                <a:sym typeface="Calibri"/>
              </a:rPr>
              <a:t>[1] Laukik P. Raut, Smit B. Jaiswal, Nitin Y. Mohite. (2013, Nov.) “Design, development and fabrication of agricultural pesticides sprayer with weeder”, International Journal of Applied Research and studies, pp. 1-8. </a:t>
            </a:r>
            <a:endParaRPr/>
          </a:p>
          <a:p>
            <a:pPr indent="0" lvl="0" marL="0" rtl="0" algn="just">
              <a:spcBef>
                <a:spcPts val="1000"/>
              </a:spcBef>
              <a:spcAft>
                <a:spcPts val="0"/>
              </a:spcAft>
              <a:buSzPts val="1440"/>
              <a:buNone/>
            </a:pPr>
            <a:r>
              <a:rPr lang="en-US">
                <a:latin typeface="Calibri"/>
                <a:ea typeface="Calibri"/>
                <a:cs typeface="Calibri"/>
                <a:sym typeface="Calibri"/>
              </a:rPr>
              <a:t>[2] Prashant M. Chavan, Gayatri P. Chavan, "Interfacing of Wind Energy to Grid using Static Compensator and Load Reactive Power Compensation", Information Communication Engineering and Technology (ICICET) 2018 International Conference on, pp. 1-4, 2018. </a:t>
            </a:r>
            <a:endParaRPr/>
          </a:p>
          <a:p>
            <a:pPr indent="0" lvl="0" marL="0" rtl="0" algn="just">
              <a:spcBef>
                <a:spcPts val="1000"/>
              </a:spcBef>
              <a:spcAft>
                <a:spcPts val="0"/>
              </a:spcAft>
              <a:buSzPts val="1440"/>
              <a:buNone/>
            </a:pPr>
            <a:r>
              <a:rPr lang="en-US">
                <a:latin typeface="Calibri"/>
                <a:ea typeface="Calibri"/>
                <a:cs typeface="Calibri"/>
                <a:sym typeface="Calibri"/>
              </a:rPr>
              <a:t>[3] P. M. Chavan, Girish R. Walake, "Interfacing of Renewable Energy Source to Grid Using STATCOM to Improve the Power Quality", international Journal of Engineering Technology Management and Applied Sciences, vol. 3, no. 3, pp. 2349-4476, March 2015. </a:t>
            </a:r>
            <a:endParaRPr/>
          </a:p>
          <a:p>
            <a:pPr indent="0" lvl="0" marL="0" rtl="0" algn="just">
              <a:spcBef>
                <a:spcPts val="1000"/>
              </a:spcBef>
              <a:spcAft>
                <a:spcPts val="0"/>
              </a:spcAft>
              <a:buSzPts val="1440"/>
              <a:buNone/>
            </a:pPr>
            <a:r>
              <a:rPr lang="en-US">
                <a:latin typeface="Calibri"/>
                <a:ea typeface="Calibri"/>
                <a:cs typeface="Calibri"/>
                <a:sym typeface="Calibri"/>
              </a:rPr>
              <a:t>[4] Prashant M. Chavan, Girish R. Walke, “Using STATCOM interfacing of renewable energy source to grid and power quality improvement”, 2015 International Conference on Energy Systems and Applications, 30 Oct.-1 Nov. 2015, Pune, India.</a:t>
            </a:r>
            <a:endParaRPr/>
          </a:p>
          <a:p>
            <a:pPr indent="0" lvl="0" marL="0" rtl="0" algn="just">
              <a:spcBef>
                <a:spcPts val="1000"/>
              </a:spcBef>
              <a:spcAft>
                <a:spcPts val="0"/>
              </a:spcAft>
              <a:buSzPts val="1440"/>
              <a:buNone/>
            </a:pPr>
            <a:r>
              <a:rPr lang="en-US">
                <a:latin typeface="Calibri"/>
                <a:ea typeface="Calibri"/>
                <a:cs typeface="Calibri"/>
                <a:sym typeface="Calibri"/>
              </a:rPr>
              <a:t>[5] Prashant M Chavan, Dhiraj V Khurde, Sushant N Adepwar, Shubham S Kute, Dipannita R Kundu, “Solar Powered Electric Grass Cutter, Pesticides Sprayer and Lighting Unit”, International Journal of Research in Engineering, Science and Management, Volume 2, Issue 11, November-2019.</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idx="1" type="body"/>
          </p:nvPr>
        </p:nvSpPr>
        <p:spPr>
          <a:xfrm>
            <a:off x="2242183" y="2669637"/>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5760"/>
              <a:buNone/>
            </a:pPr>
            <a:r>
              <a:rPr lang="en-US" sz="7200"/>
              <a:t>THANK YOU</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517079" y="487052"/>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 INTRODUCTION </a:t>
            </a:r>
            <a:endParaRPr/>
          </a:p>
        </p:txBody>
      </p:sp>
      <p:sp>
        <p:nvSpPr>
          <p:cNvPr id="161" name="Google Shape;161;p20"/>
          <p:cNvSpPr txBox="1"/>
          <p:nvPr>
            <p:ph idx="1" type="body"/>
          </p:nvPr>
        </p:nvSpPr>
        <p:spPr>
          <a:xfrm>
            <a:off x="677334" y="2262433"/>
            <a:ext cx="5977990" cy="342804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Font typeface="Noto Sans Symbols"/>
              <a:buChar char="❑"/>
            </a:pPr>
            <a:r>
              <a:rPr lang="en-US" sz="2000"/>
              <a:t>I</a:t>
            </a:r>
            <a:r>
              <a:rPr lang="en-US" sz="2000">
                <a:latin typeface="Calibri"/>
                <a:ea typeface="Calibri"/>
                <a:cs typeface="Calibri"/>
                <a:sym typeface="Calibri"/>
              </a:rPr>
              <a:t>n this project, the robot system is used to develop the process of cultivating agricultural land with the use of solar power.</a:t>
            </a:r>
            <a:endParaRPr/>
          </a:p>
          <a:p>
            <a:pPr indent="-342900" lvl="0" marL="342900" rtl="0" algn="just">
              <a:spcBef>
                <a:spcPts val="1000"/>
              </a:spcBef>
              <a:spcAft>
                <a:spcPts val="0"/>
              </a:spcAft>
              <a:buSzPts val="1600"/>
              <a:buFont typeface="Noto Sans Symbols"/>
              <a:buChar char="❑"/>
            </a:pPr>
            <a:r>
              <a:rPr lang="en-US" sz="2000">
                <a:latin typeface="Calibri"/>
                <a:ea typeface="Calibri"/>
                <a:cs typeface="Calibri"/>
                <a:sym typeface="Calibri"/>
              </a:rPr>
              <a:t>The aim of the project is to reduce the man power, time and increase the productivity rate.</a:t>
            </a:r>
            <a:endParaRPr/>
          </a:p>
          <a:p>
            <a:pPr indent="-342900" lvl="0" marL="342900" rtl="0" algn="just">
              <a:spcBef>
                <a:spcPts val="1000"/>
              </a:spcBef>
              <a:spcAft>
                <a:spcPts val="0"/>
              </a:spcAft>
              <a:buSzPts val="1600"/>
              <a:buFont typeface="Noto Sans Symbols"/>
              <a:buChar char="❑"/>
            </a:pPr>
            <a:r>
              <a:rPr lang="en-US" sz="2000">
                <a:latin typeface="Calibri"/>
                <a:ea typeface="Calibri"/>
                <a:cs typeface="Calibri"/>
                <a:sym typeface="Calibri"/>
              </a:rPr>
              <a:t> The entire basic robot works like Sowing, Grass cutting, water sprinkling and so on.</a:t>
            </a:r>
            <a:endParaRPr/>
          </a:p>
        </p:txBody>
      </p:sp>
      <p:pic>
        <p:nvPicPr>
          <p:cNvPr id="162" name="Google Shape;162;p20"/>
          <p:cNvPicPr preferRelativeResize="0"/>
          <p:nvPr/>
        </p:nvPicPr>
        <p:blipFill rotWithShape="1">
          <a:blip r:embed="rId3">
            <a:alphaModFix/>
          </a:blip>
          <a:srcRect b="0" l="0" r="0" t="0"/>
          <a:stretch/>
        </p:blipFill>
        <p:spPr>
          <a:xfrm>
            <a:off x="6933239" y="1807852"/>
            <a:ext cx="4581427" cy="33486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677334" y="920685"/>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PROBLEM STATEMENT</a:t>
            </a:r>
            <a:endParaRPr/>
          </a:p>
        </p:txBody>
      </p:sp>
      <p:sp>
        <p:nvSpPr>
          <p:cNvPr id="168" name="Google Shape;168;p21"/>
          <p:cNvSpPr txBox="1"/>
          <p:nvPr>
            <p:ph idx="1" type="body"/>
          </p:nvPr>
        </p:nvSpPr>
        <p:spPr>
          <a:xfrm>
            <a:off x="771601" y="1837405"/>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Font typeface="Noto Sans Symbols"/>
              <a:buChar char="❑"/>
            </a:pPr>
            <a:r>
              <a:rPr lang="en-US" sz="2000">
                <a:latin typeface="Calibri"/>
                <a:ea typeface="Calibri"/>
                <a:cs typeface="Calibri"/>
                <a:sym typeface="Calibri"/>
              </a:rPr>
              <a:t>About 51% Percentage of our Population is Indulge In agriculture Activity Which is only 15%  of our GDP.</a:t>
            </a:r>
            <a:endParaRPr/>
          </a:p>
          <a:p>
            <a:pPr indent="-342900" lvl="0" marL="342900" rtl="0" algn="l">
              <a:spcBef>
                <a:spcPts val="1000"/>
              </a:spcBef>
              <a:spcAft>
                <a:spcPts val="0"/>
              </a:spcAft>
              <a:buSzPts val="1600"/>
              <a:buFont typeface="Noto Sans Symbols"/>
              <a:buChar char="❑"/>
            </a:pPr>
            <a:r>
              <a:rPr lang="en-US" sz="2000">
                <a:latin typeface="Calibri"/>
                <a:ea typeface="Calibri"/>
                <a:cs typeface="Calibri"/>
                <a:sym typeface="Calibri"/>
              </a:rPr>
              <a:t>The main problem behind it is disguised unemployment that means more man power contribution than required.</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2560"/>
              <a:buNone/>
            </a:pPr>
            <a:r>
              <a:rPr b="1" lang="en-US" sz="3200">
                <a:solidFill>
                  <a:schemeClr val="accent1"/>
                </a:solidFill>
              </a:rPr>
              <a:t>SOLUTION</a:t>
            </a:r>
            <a:endParaRPr/>
          </a:p>
          <a:p>
            <a:pPr indent="-342900" lvl="0" marL="342900" rtl="0" algn="l">
              <a:spcBef>
                <a:spcPts val="1000"/>
              </a:spcBef>
              <a:spcAft>
                <a:spcPts val="0"/>
              </a:spcAft>
              <a:buSzPts val="1600"/>
              <a:buFont typeface="Noto Sans Symbols"/>
              <a:buChar char="❑"/>
            </a:pPr>
            <a:r>
              <a:rPr lang="en-US" sz="2000">
                <a:solidFill>
                  <a:srgbClr val="595959"/>
                </a:solidFill>
                <a:latin typeface="Calibri"/>
                <a:ea typeface="Calibri"/>
                <a:cs typeface="Calibri"/>
                <a:sym typeface="Calibri"/>
              </a:rPr>
              <a:t>Automation of agriculture can be a revolutionary solution for this problem as it decrease manpower needed and increase overall production efficiency.</a:t>
            </a:r>
            <a:endParaRPr b="1" sz="3200">
              <a:solidFill>
                <a:srgbClr val="595959"/>
              </a:solidFill>
              <a:latin typeface="Calibri"/>
              <a:ea typeface="Calibri"/>
              <a:cs typeface="Calibri"/>
              <a:sym typeface="Calibri"/>
            </a:endParaRPr>
          </a:p>
          <a:p>
            <a:pPr indent="0" lvl="0" marL="0" rtl="0" algn="l">
              <a:spcBef>
                <a:spcPts val="1000"/>
              </a:spcBef>
              <a:spcAft>
                <a:spcPts val="0"/>
              </a:spcAft>
              <a:buSzPts val="144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COMPONENTS REQUIRED</a:t>
            </a:r>
            <a:endParaRPr/>
          </a:p>
        </p:txBody>
      </p:sp>
      <p:sp>
        <p:nvSpPr>
          <p:cNvPr id="174" name="Google Shape;174;p22"/>
          <p:cNvSpPr txBox="1"/>
          <p:nvPr>
            <p:ph idx="1" type="body"/>
          </p:nvPr>
        </p:nvSpPr>
        <p:spPr>
          <a:xfrm>
            <a:off x="677334" y="2009444"/>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Trebuchet MS"/>
              <a:buAutoNum type="arabicPeriod"/>
            </a:pPr>
            <a:r>
              <a:rPr lang="en-US"/>
              <a:t>Arduino Controller nano          1</a:t>
            </a:r>
            <a:endParaRPr/>
          </a:p>
          <a:p>
            <a:pPr indent="-342900" lvl="0" marL="342900" rtl="0" algn="l">
              <a:spcBef>
                <a:spcPts val="1000"/>
              </a:spcBef>
              <a:spcAft>
                <a:spcPts val="0"/>
              </a:spcAft>
              <a:buSzPts val="1440"/>
              <a:buFont typeface="Trebuchet MS"/>
              <a:buAutoNum type="arabicPeriod"/>
            </a:pPr>
            <a:r>
              <a:rPr lang="en-US"/>
              <a:t>Solar Panels                            1</a:t>
            </a:r>
            <a:endParaRPr/>
          </a:p>
          <a:p>
            <a:pPr indent="-342900" lvl="0" marL="342900" rtl="0" algn="l">
              <a:spcBef>
                <a:spcPts val="1000"/>
              </a:spcBef>
              <a:spcAft>
                <a:spcPts val="0"/>
              </a:spcAft>
              <a:buSzPts val="1440"/>
              <a:buFont typeface="Trebuchet MS"/>
              <a:buAutoNum type="arabicPeriod"/>
            </a:pPr>
            <a:r>
              <a:rPr lang="en-US"/>
              <a:t>DC Motor                                6</a:t>
            </a:r>
            <a:endParaRPr/>
          </a:p>
          <a:p>
            <a:pPr indent="-342900" lvl="0" marL="342900" rtl="0" algn="l">
              <a:spcBef>
                <a:spcPts val="1000"/>
              </a:spcBef>
              <a:spcAft>
                <a:spcPts val="0"/>
              </a:spcAft>
              <a:buSzPts val="1440"/>
              <a:buFont typeface="Trebuchet MS"/>
              <a:buAutoNum type="arabicPeriod"/>
            </a:pPr>
            <a:r>
              <a:rPr lang="en-US"/>
              <a:t>Ultrasonic Sensor                    1</a:t>
            </a:r>
            <a:endParaRPr/>
          </a:p>
          <a:p>
            <a:pPr indent="-342900" lvl="0" marL="342900" rtl="0" algn="l">
              <a:spcBef>
                <a:spcPts val="1000"/>
              </a:spcBef>
              <a:spcAft>
                <a:spcPts val="0"/>
              </a:spcAft>
              <a:buSzPts val="1440"/>
              <a:buFont typeface="Trebuchet MS"/>
              <a:buAutoNum type="arabicPeriod"/>
            </a:pPr>
            <a:r>
              <a:rPr lang="en-US"/>
              <a:t>DC Motor Speed Controller       2</a:t>
            </a:r>
            <a:endParaRPr/>
          </a:p>
          <a:p>
            <a:pPr indent="-342900" lvl="0" marL="342900" rtl="0" algn="l">
              <a:spcBef>
                <a:spcPts val="1000"/>
              </a:spcBef>
              <a:spcAft>
                <a:spcPts val="0"/>
              </a:spcAft>
              <a:buSzPts val="1440"/>
              <a:buFont typeface="Trebuchet MS"/>
              <a:buAutoNum type="arabicPeriod"/>
            </a:pPr>
            <a:r>
              <a:rPr lang="en-US"/>
              <a:t>Bluetooth Module                    1</a:t>
            </a:r>
            <a:endParaRPr/>
          </a:p>
          <a:p>
            <a:pPr indent="-342900" lvl="0" marL="342900" rtl="0" algn="l">
              <a:spcBef>
                <a:spcPts val="1000"/>
              </a:spcBef>
              <a:spcAft>
                <a:spcPts val="0"/>
              </a:spcAft>
              <a:buSzPts val="1440"/>
              <a:buFont typeface="Trebuchet MS"/>
              <a:buAutoNum type="arabicPeriod"/>
            </a:pPr>
            <a:r>
              <a:rPr lang="en-US"/>
              <a:t>12V Battery                             1</a:t>
            </a:r>
            <a:endParaRPr/>
          </a:p>
          <a:p>
            <a:pPr indent="-342900" lvl="0" marL="342900" rtl="0" algn="l">
              <a:spcBef>
                <a:spcPts val="1000"/>
              </a:spcBef>
              <a:spcAft>
                <a:spcPts val="0"/>
              </a:spcAft>
              <a:buSzPts val="1440"/>
              <a:buFont typeface="Trebuchet MS"/>
              <a:buAutoNum type="arabicPeriod"/>
            </a:pPr>
            <a:r>
              <a:rPr lang="en-US"/>
              <a:t>Pesticide Pump                        1</a:t>
            </a:r>
            <a:endParaRPr b="1"/>
          </a:p>
          <a:p>
            <a:pPr indent="-342900" lvl="0" marL="342900" rtl="0" algn="l">
              <a:spcBef>
                <a:spcPts val="1000"/>
              </a:spcBef>
              <a:spcAft>
                <a:spcPts val="0"/>
              </a:spcAft>
              <a:buSzPts val="1440"/>
              <a:buFont typeface="Trebuchet MS"/>
              <a:buAutoNum type="arabicPeriod"/>
            </a:pPr>
            <a:r>
              <a:rPr i="0" lang="en-US" sz="1800">
                <a:solidFill>
                  <a:srgbClr val="000000"/>
                </a:solidFill>
                <a:latin typeface="Calibri"/>
                <a:ea typeface="Calibri"/>
                <a:cs typeface="Calibri"/>
                <a:sym typeface="Calibri"/>
              </a:rPr>
              <a:t>BTS 7960B MOTOR DRIVER              2</a:t>
            </a:r>
            <a:endParaRPr/>
          </a:p>
          <a:p>
            <a:pPr indent="-251459" lvl="0" marL="342900" rtl="0" algn="l">
              <a:spcBef>
                <a:spcPts val="1000"/>
              </a:spcBef>
              <a:spcAft>
                <a:spcPts val="0"/>
              </a:spcAft>
              <a:buSzPts val="1440"/>
              <a:buFont typeface="Trebuchet MS"/>
              <a:buNone/>
            </a:pPr>
            <a:r>
              <a:t/>
            </a:r>
            <a:endParaRPr/>
          </a:p>
        </p:txBody>
      </p:sp>
      <p:pic>
        <p:nvPicPr>
          <p:cNvPr id="175" name="Google Shape;175;p22"/>
          <p:cNvPicPr preferRelativeResize="0"/>
          <p:nvPr/>
        </p:nvPicPr>
        <p:blipFill rotWithShape="1">
          <a:blip r:embed="rId3">
            <a:alphaModFix/>
          </a:blip>
          <a:srcRect b="0" l="0" r="0" t="0"/>
          <a:stretch/>
        </p:blipFill>
        <p:spPr>
          <a:xfrm>
            <a:off x="7356588" y="1357460"/>
            <a:ext cx="1141169" cy="972235"/>
          </a:xfrm>
          <a:prstGeom prst="rect">
            <a:avLst/>
          </a:prstGeom>
          <a:noFill/>
          <a:ln>
            <a:noFill/>
          </a:ln>
        </p:spPr>
      </p:pic>
      <p:pic>
        <p:nvPicPr>
          <p:cNvPr descr="Uno R3 Ch340G Atmega328P Development Board Compatible With Arduino" id="176" name="Google Shape;176;p22"/>
          <p:cNvPicPr preferRelativeResize="0"/>
          <p:nvPr/>
        </p:nvPicPr>
        <p:blipFill rotWithShape="1">
          <a:blip r:embed="rId4">
            <a:alphaModFix/>
          </a:blip>
          <a:srcRect b="22963" l="9573" r="11071" t="23594"/>
          <a:stretch/>
        </p:blipFill>
        <p:spPr>
          <a:xfrm>
            <a:off x="7673420" y="3169728"/>
            <a:ext cx="1495594" cy="1278903"/>
          </a:xfrm>
          <a:prstGeom prst="rect">
            <a:avLst/>
          </a:prstGeom>
          <a:noFill/>
          <a:ln>
            <a:noFill/>
          </a:ln>
        </p:spPr>
      </p:pic>
      <p:pic>
        <p:nvPicPr>
          <p:cNvPr id="177" name="Google Shape;177;p22"/>
          <p:cNvPicPr preferRelativeResize="0"/>
          <p:nvPr/>
        </p:nvPicPr>
        <p:blipFill rotWithShape="1">
          <a:blip r:embed="rId5">
            <a:alphaModFix/>
          </a:blip>
          <a:srcRect b="0" l="0" r="0" t="5218"/>
          <a:stretch/>
        </p:blipFill>
        <p:spPr>
          <a:xfrm>
            <a:off x="5874680" y="4656841"/>
            <a:ext cx="2191235" cy="1517715"/>
          </a:xfrm>
          <a:prstGeom prst="rect">
            <a:avLst/>
          </a:prstGeom>
          <a:noFill/>
          <a:ln>
            <a:noFill/>
          </a:ln>
        </p:spPr>
      </p:pic>
      <p:pic>
        <p:nvPicPr>
          <p:cNvPr descr="12 V/7 Amp Battery for Bike, Capacity: 7000 Ah at Rs 900 in Rajkot | ID:  16326154273" id="178" name="Google Shape;178;p22"/>
          <p:cNvPicPr preferRelativeResize="0"/>
          <p:nvPr/>
        </p:nvPicPr>
        <p:blipFill rotWithShape="1">
          <a:blip r:embed="rId6">
            <a:alphaModFix/>
          </a:blip>
          <a:srcRect b="0" l="0" r="0" t="0"/>
          <a:stretch/>
        </p:blipFill>
        <p:spPr>
          <a:xfrm>
            <a:off x="5357665" y="2821952"/>
            <a:ext cx="1446875" cy="1127879"/>
          </a:xfrm>
          <a:prstGeom prst="rect">
            <a:avLst/>
          </a:prstGeom>
          <a:noFill/>
          <a:ln>
            <a:noFill/>
          </a:ln>
        </p:spPr>
      </p:pic>
      <p:pic>
        <p:nvPicPr>
          <p:cNvPr id="179" name="Google Shape;179;p22"/>
          <p:cNvPicPr preferRelativeResize="0"/>
          <p:nvPr/>
        </p:nvPicPr>
        <p:blipFill rotWithShape="1">
          <a:blip r:embed="rId7">
            <a:alphaModFix/>
          </a:blip>
          <a:srcRect b="16805" l="1" r="1111" t="14445"/>
          <a:stretch/>
        </p:blipFill>
        <p:spPr>
          <a:xfrm>
            <a:off x="8765618" y="1144587"/>
            <a:ext cx="2329730" cy="1571625"/>
          </a:xfrm>
          <a:prstGeom prst="rect">
            <a:avLst/>
          </a:prstGeom>
          <a:noFill/>
          <a:ln>
            <a:noFill/>
          </a:ln>
        </p:spPr>
      </p:pic>
      <p:pic>
        <p:nvPicPr>
          <p:cNvPr id="180" name="Google Shape;180;p22"/>
          <p:cNvPicPr preferRelativeResize="0"/>
          <p:nvPr/>
        </p:nvPicPr>
        <p:blipFill rotWithShape="1">
          <a:blip r:embed="rId8">
            <a:alphaModFix/>
          </a:blip>
          <a:srcRect b="0" l="0" r="0" t="0"/>
          <a:stretch/>
        </p:blipFill>
        <p:spPr>
          <a:xfrm>
            <a:off x="8912990" y="4566933"/>
            <a:ext cx="1579043" cy="1697529"/>
          </a:xfrm>
          <a:prstGeom prst="rect">
            <a:avLst/>
          </a:prstGeom>
          <a:noFill/>
          <a:ln>
            <a:noFill/>
          </a:ln>
        </p:spPr>
      </p:pic>
      <p:graphicFrame>
        <p:nvGraphicFramePr>
          <p:cNvPr id="181" name="Google Shape;181;p22"/>
          <p:cNvGraphicFramePr/>
          <p:nvPr/>
        </p:nvGraphicFramePr>
        <p:xfrm>
          <a:off x="657476" y="1547802"/>
          <a:ext cx="3000000" cy="3000000"/>
        </p:xfrm>
        <a:graphic>
          <a:graphicData uri="http://schemas.openxmlformats.org/drawingml/2006/table">
            <a:tbl>
              <a:tblPr bandRow="1">
                <a:noFill/>
                <a:tableStyleId>{AE96B746-81A7-4E43-A562-6F83F1F1EC0A}</a:tableStyleId>
              </a:tblPr>
              <a:tblGrid>
                <a:gridCol w="3207525"/>
                <a:gridCol w="1492675"/>
              </a:tblGrid>
              <a:tr h="301575">
                <a:tc>
                  <a:txBody>
                    <a:bodyPr/>
                    <a:lstStyle/>
                    <a:p>
                      <a:pPr indent="0" lvl="0" marL="0" marR="0" rtl="0" algn="l">
                        <a:spcBef>
                          <a:spcPts val="0"/>
                        </a:spcBef>
                        <a:spcAft>
                          <a:spcPts val="0"/>
                        </a:spcAft>
                        <a:buNone/>
                      </a:pPr>
                      <a:r>
                        <a:rPr lang="en-US" sz="1800"/>
                        <a:t>  NAME OF COMPONENTS</a:t>
                      </a:r>
                      <a:endParaRPr sz="1800"/>
                    </a:p>
                  </a:txBody>
                  <a:tcPr marT="45725" marB="45725" marR="91450" marL="91450"/>
                </a:tc>
                <a:tc>
                  <a:txBody>
                    <a:bodyPr/>
                    <a:lstStyle/>
                    <a:p>
                      <a:pPr indent="0" lvl="0" marL="0" marR="0" rtl="0" algn="l">
                        <a:spcBef>
                          <a:spcPts val="0"/>
                        </a:spcBef>
                        <a:spcAft>
                          <a:spcPts val="0"/>
                        </a:spcAft>
                        <a:buNone/>
                      </a:pPr>
                      <a:r>
                        <a:rPr lang="en-US" sz="1800"/>
                        <a:t> QTY</a:t>
                      </a:r>
                      <a:endParaRPr sz="1800"/>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583066" y="430491"/>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PURPOSED BLOCK DIAGRAM</a:t>
            </a:r>
            <a:endParaRPr/>
          </a:p>
        </p:txBody>
      </p:sp>
      <p:pic>
        <p:nvPicPr>
          <p:cNvPr id="187" name="Google Shape;187;p23"/>
          <p:cNvPicPr preferRelativeResize="0"/>
          <p:nvPr>
            <p:ph idx="1" type="body"/>
          </p:nvPr>
        </p:nvPicPr>
        <p:blipFill rotWithShape="1">
          <a:blip r:embed="rId3">
            <a:alphaModFix/>
          </a:blip>
          <a:srcRect b="0" l="0" r="0" t="0"/>
          <a:stretch/>
        </p:blipFill>
        <p:spPr>
          <a:xfrm>
            <a:off x="2128546" y="1007487"/>
            <a:ext cx="6847682" cy="5671403"/>
          </a:xfrm>
          <a:prstGeom prst="rect">
            <a:avLst/>
          </a:prstGeom>
          <a:noFill/>
          <a:ln>
            <a:noFill/>
          </a:ln>
        </p:spPr>
      </p:pic>
      <p:sp>
        <p:nvSpPr>
          <p:cNvPr id="188" name="Google Shape;188;p23"/>
          <p:cNvSpPr/>
          <p:nvPr/>
        </p:nvSpPr>
        <p:spPr>
          <a:xfrm>
            <a:off x="4958498" y="3940404"/>
            <a:ext cx="593889" cy="187062"/>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89" name="Google Shape;189;p23"/>
          <p:cNvSpPr txBox="1"/>
          <p:nvPr/>
        </p:nvSpPr>
        <p:spPr>
          <a:xfrm>
            <a:off x="5646655" y="2974156"/>
            <a:ext cx="914400" cy="91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190" name="Google Shape;190;p23"/>
          <p:cNvSpPr/>
          <p:nvPr/>
        </p:nvSpPr>
        <p:spPr>
          <a:xfrm>
            <a:off x="7684756" y="3940404"/>
            <a:ext cx="1072745" cy="527901"/>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91" name="Google Shape;191;p23"/>
          <p:cNvSpPr txBox="1"/>
          <p:nvPr/>
        </p:nvSpPr>
        <p:spPr>
          <a:xfrm>
            <a:off x="7684756" y="4126729"/>
            <a:ext cx="1072745" cy="4385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71717"/>
                </a:solidFill>
                <a:latin typeface="Calibri"/>
                <a:ea typeface="Calibri"/>
                <a:cs typeface="Calibri"/>
                <a:sym typeface="Calibri"/>
              </a:rPr>
              <a:t>BLUETOOTH</a:t>
            </a:r>
            <a:endParaRPr b="1" sz="1200">
              <a:solidFill>
                <a:srgbClr val="171717"/>
              </a:solidFill>
              <a:latin typeface="Calibri"/>
              <a:ea typeface="Calibri"/>
              <a:cs typeface="Calibri"/>
              <a:sym typeface="Calibri"/>
            </a:endParaRPr>
          </a:p>
          <a:p>
            <a:pPr indent="0" lvl="0" marL="0" marR="0" rtl="0" algn="l">
              <a:spcBef>
                <a:spcPts val="0"/>
              </a:spcBef>
              <a:spcAft>
                <a:spcPts val="0"/>
              </a:spcAft>
              <a:buNone/>
            </a:pPr>
            <a:r>
              <a:t/>
            </a:r>
            <a:endParaRPr sz="1050">
              <a:solidFill>
                <a:schemeClr val="dk1"/>
              </a:solidFill>
              <a:latin typeface="Trebuchet MS"/>
              <a:ea typeface="Trebuchet MS"/>
              <a:cs typeface="Trebuchet MS"/>
              <a:sym typeface="Trebuchet MS"/>
            </a:endParaRPr>
          </a:p>
        </p:txBody>
      </p:sp>
      <p:sp>
        <p:nvSpPr>
          <p:cNvPr id="192" name="Google Shape;192;p23"/>
          <p:cNvSpPr/>
          <p:nvPr/>
        </p:nvSpPr>
        <p:spPr>
          <a:xfrm>
            <a:off x="4628561" y="3761295"/>
            <a:ext cx="814588" cy="187062"/>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200"/>
              <a:buFont typeface="Trebuchet MS"/>
              <a:buNone/>
            </a:pPr>
            <a:r>
              <a:rPr lang="en-US" sz="3200"/>
              <a:t>ARDUINO NANO CONTROLLER</a:t>
            </a:r>
            <a:br>
              <a:rPr lang="en-US" sz="3200"/>
            </a:br>
            <a:endParaRPr sz="3200"/>
          </a:p>
        </p:txBody>
      </p:sp>
      <p:sp>
        <p:nvSpPr>
          <p:cNvPr id="198" name="Google Shape;198;p24"/>
          <p:cNvSpPr txBox="1"/>
          <p:nvPr>
            <p:ph idx="1" type="body"/>
          </p:nvPr>
        </p:nvSpPr>
        <p:spPr>
          <a:xfrm>
            <a:off x="462769" y="1713584"/>
            <a:ext cx="6986658" cy="391212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Font typeface="Noto Sans Symbols"/>
              <a:buChar char="❑"/>
            </a:pPr>
            <a:r>
              <a:rPr lang="en-US" sz="1800">
                <a:latin typeface="Calibri"/>
                <a:ea typeface="Calibri"/>
                <a:cs typeface="Calibri"/>
                <a:sym typeface="Calibri"/>
              </a:rPr>
              <a:t>The Arduino Nano is equipped with 30 male I/O headers, in a DIP-30-like configuration, which can be programmed using the Arduino Software integrated development environment (IDE), which is common to all Arduino boards and running both online and offline. The board can be powered through a type-B mini-USB cable or from a 9 V battery.</a:t>
            </a:r>
            <a:endParaRPr sz="1800">
              <a:latin typeface="Calibri"/>
              <a:ea typeface="Calibri"/>
              <a:cs typeface="Calibri"/>
              <a:sym typeface="Calibri"/>
            </a:endParaRPr>
          </a:p>
          <a:p>
            <a:pPr indent="-342900" lvl="0" marL="342900" rtl="0" algn="just">
              <a:spcBef>
                <a:spcPts val="1000"/>
              </a:spcBef>
              <a:spcAft>
                <a:spcPts val="0"/>
              </a:spcAft>
              <a:buSzPts val="1440"/>
              <a:buFont typeface="Noto Sans Symbols"/>
              <a:buChar char="❑"/>
            </a:pPr>
            <a:r>
              <a:rPr lang="en-US">
                <a:latin typeface="Calibri"/>
                <a:ea typeface="Calibri"/>
                <a:cs typeface="Calibri"/>
                <a:sym typeface="Calibri"/>
              </a:rPr>
              <a:t>It has a 16 MHz resonator, a USB connection, a power jack, an in-circuit system programming (ICSP) header, and a reset button. </a:t>
            </a:r>
            <a:endParaRPr/>
          </a:p>
          <a:p>
            <a:pPr indent="-342900" lvl="0" marL="342900" rtl="0" algn="just">
              <a:spcBef>
                <a:spcPts val="1000"/>
              </a:spcBef>
              <a:spcAft>
                <a:spcPts val="0"/>
              </a:spcAft>
              <a:buSzPts val="1440"/>
              <a:buFont typeface="Noto Sans Symbols"/>
              <a:buChar char="❑"/>
            </a:pPr>
            <a:r>
              <a:rPr lang="en-US">
                <a:latin typeface="Calibri"/>
                <a:ea typeface="Calibri"/>
                <a:cs typeface="Calibri"/>
                <a:sym typeface="Calibri"/>
              </a:rPr>
              <a:t>It contains everything needed to support the microcontroller; simply connect it to a computer with a USB cable or power it with an AC-to-DC adapter or battery to get started.</a:t>
            </a:r>
            <a:endParaRPr/>
          </a:p>
          <a:p>
            <a:pPr indent="-251459" lvl="0" marL="342900" rtl="0" algn="just">
              <a:spcBef>
                <a:spcPts val="1000"/>
              </a:spcBef>
              <a:spcAft>
                <a:spcPts val="0"/>
              </a:spcAft>
              <a:buSzPts val="1440"/>
              <a:buNone/>
            </a:pPr>
            <a:r>
              <a:t/>
            </a:r>
            <a:endParaRPr/>
          </a:p>
        </p:txBody>
      </p:sp>
      <p:sp>
        <p:nvSpPr>
          <p:cNvPr descr="Arduino Nano R3 CH340G Compatible Board" id="199" name="Google Shape;199;p24"/>
          <p:cNvSpPr/>
          <p:nvPr/>
        </p:nvSpPr>
        <p:spPr>
          <a:xfrm>
            <a:off x="5943600" y="3276600"/>
            <a:ext cx="4338320" cy="4338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200" name="Google Shape;200;p24"/>
          <p:cNvPicPr preferRelativeResize="0"/>
          <p:nvPr/>
        </p:nvPicPr>
        <p:blipFill rotWithShape="1">
          <a:blip r:embed="rId3">
            <a:alphaModFix/>
          </a:blip>
          <a:srcRect b="33629" l="14296" r="11926" t="34518"/>
          <a:stretch/>
        </p:blipFill>
        <p:spPr>
          <a:xfrm rot="5400000">
            <a:off x="6659880" y="2336800"/>
            <a:ext cx="5059680" cy="218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677334" y="609599"/>
            <a:ext cx="8596668" cy="14171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SOLAR PANEL</a:t>
            </a:r>
            <a:endParaRPr/>
          </a:p>
        </p:txBody>
      </p:sp>
      <p:sp>
        <p:nvSpPr>
          <p:cNvPr id="206" name="Google Shape;206;p25"/>
          <p:cNvSpPr txBox="1"/>
          <p:nvPr>
            <p:ph idx="1" type="body"/>
          </p:nvPr>
        </p:nvSpPr>
        <p:spPr>
          <a:xfrm>
            <a:off x="677334" y="1705738"/>
            <a:ext cx="8596668" cy="338300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Font typeface="Noto Sans Symbols"/>
              <a:buChar char="❑"/>
            </a:pPr>
            <a:r>
              <a:rPr lang="en-US">
                <a:latin typeface="Calibri"/>
                <a:ea typeface="Calibri"/>
                <a:cs typeface="Calibri"/>
                <a:sym typeface="Calibri"/>
              </a:rPr>
              <a:t>Solar panels convert solar energy into electricity. They use the concept of photoelectric effect, emission of electrons when light falls on solar panel.</a:t>
            </a:r>
            <a:endParaRPr/>
          </a:p>
          <a:p>
            <a:pPr indent="-342900" lvl="0" marL="342900" rtl="0" algn="just">
              <a:spcBef>
                <a:spcPts val="1000"/>
              </a:spcBef>
              <a:spcAft>
                <a:spcPts val="0"/>
              </a:spcAft>
              <a:buSzPts val="1440"/>
              <a:buFont typeface="Noto Sans Symbols"/>
              <a:buChar char="❑"/>
            </a:pPr>
            <a:r>
              <a:rPr lang="en-US">
                <a:latin typeface="Calibri"/>
                <a:ea typeface="Calibri"/>
                <a:cs typeface="Calibri"/>
                <a:sym typeface="Calibri"/>
              </a:rPr>
              <a:t>When light falls on silicon cell, the outer most electrons of silicon i.e. two electrons are set into motion. This initiates the flow of electricity.</a:t>
            </a:r>
            <a:endParaRPr>
              <a:latin typeface="Calibri"/>
              <a:ea typeface="Calibri"/>
              <a:cs typeface="Calibri"/>
              <a:sym typeface="Calibri"/>
            </a:endParaRPr>
          </a:p>
        </p:txBody>
      </p:sp>
      <p:pic>
        <p:nvPicPr>
          <p:cNvPr id="207" name="Google Shape;207;p25"/>
          <p:cNvPicPr preferRelativeResize="0"/>
          <p:nvPr/>
        </p:nvPicPr>
        <p:blipFill rotWithShape="1">
          <a:blip r:embed="rId3">
            <a:alphaModFix/>
          </a:blip>
          <a:srcRect b="0" l="0" r="0" t="0"/>
          <a:stretch/>
        </p:blipFill>
        <p:spPr>
          <a:xfrm>
            <a:off x="1310029" y="3621363"/>
            <a:ext cx="3215937" cy="2619505"/>
          </a:xfrm>
          <a:prstGeom prst="rect">
            <a:avLst/>
          </a:prstGeom>
          <a:noFill/>
          <a:ln>
            <a:noFill/>
          </a:ln>
        </p:spPr>
      </p:pic>
      <p:pic>
        <p:nvPicPr>
          <p:cNvPr id="208" name="Google Shape;208;p25"/>
          <p:cNvPicPr preferRelativeResize="0"/>
          <p:nvPr/>
        </p:nvPicPr>
        <p:blipFill rotWithShape="1">
          <a:blip r:embed="rId4">
            <a:alphaModFix/>
          </a:blip>
          <a:srcRect b="4141" l="-1185" r="8923" t="49997"/>
          <a:stretch/>
        </p:blipFill>
        <p:spPr>
          <a:xfrm>
            <a:off x="5980225" y="3429000"/>
            <a:ext cx="2833837" cy="30226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601920" y="254424"/>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DC MOTOR</a:t>
            </a:r>
            <a:endParaRPr/>
          </a:p>
        </p:txBody>
      </p:sp>
      <p:sp>
        <p:nvSpPr>
          <p:cNvPr id="214" name="Google Shape;214;p26"/>
          <p:cNvSpPr txBox="1"/>
          <p:nvPr>
            <p:ph idx="1" type="body"/>
          </p:nvPr>
        </p:nvSpPr>
        <p:spPr>
          <a:xfrm>
            <a:off x="498225" y="1402003"/>
            <a:ext cx="8596668" cy="388077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Font typeface="Noto Sans Symbols"/>
              <a:buChar char="❑"/>
            </a:pPr>
            <a:r>
              <a:rPr lang="en-US">
                <a:latin typeface="Calibri"/>
                <a:ea typeface="Calibri"/>
                <a:cs typeface="Calibri"/>
                <a:sym typeface="Calibri"/>
              </a:rPr>
              <a:t>DC Motor An electric motor is an electrical machine which converts electrical energy into mechanical energy. </a:t>
            </a:r>
            <a:endParaRPr/>
          </a:p>
          <a:p>
            <a:pPr indent="-342900" lvl="0" marL="342900" rtl="0" algn="just">
              <a:spcBef>
                <a:spcPts val="1000"/>
              </a:spcBef>
              <a:spcAft>
                <a:spcPts val="0"/>
              </a:spcAft>
              <a:buSzPts val="1440"/>
              <a:buFont typeface="Noto Sans Symbols"/>
              <a:buChar char="❑"/>
            </a:pPr>
            <a:r>
              <a:rPr lang="en-US">
                <a:latin typeface="Calibri"/>
                <a:ea typeface="Calibri"/>
                <a:cs typeface="Calibri"/>
                <a:sym typeface="Calibri"/>
              </a:rPr>
              <a:t>The basic working principle of a DC motor: "whenever a current carrying conductor is placed in a magnetic field, it experiences a mechanical force". </a:t>
            </a:r>
            <a:endParaRPr/>
          </a:p>
          <a:p>
            <a:pPr indent="-342900" lvl="0" marL="342900" rtl="0" algn="just">
              <a:spcBef>
                <a:spcPts val="1000"/>
              </a:spcBef>
              <a:spcAft>
                <a:spcPts val="0"/>
              </a:spcAft>
              <a:buSzPts val="1440"/>
              <a:buFont typeface="Noto Sans Symbols"/>
              <a:buChar char="❑"/>
            </a:pPr>
            <a:r>
              <a:rPr lang="en-US">
                <a:latin typeface="Calibri"/>
                <a:ea typeface="Calibri"/>
                <a:cs typeface="Calibri"/>
                <a:sym typeface="Calibri"/>
              </a:rPr>
              <a:t>The direction of this force is given by Fleming's left-hand rule and its magnitude is given by F = BIL. </a:t>
            </a:r>
            <a:endParaRPr/>
          </a:p>
          <a:p>
            <a:pPr indent="-342900" lvl="0" marL="342900" rtl="0" algn="just">
              <a:spcBef>
                <a:spcPts val="1000"/>
              </a:spcBef>
              <a:spcAft>
                <a:spcPts val="0"/>
              </a:spcAft>
              <a:buSzPts val="1440"/>
              <a:buFont typeface="Noto Sans Symbols"/>
              <a:buChar char="❑"/>
            </a:pPr>
            <a:r>
              <a:rPr lang="en-US">
                <a:latin typeface="Calibri"/>
                <a:ea typeface="Calibri"/>
                <a:cs typeface="Calibri"/>
                <a:sym typeface="Calibri"/>
              </a:rPr>
              <a:t>Where, B = magnetic flux density, I = current and L = length of the conductor within the magnetic field.</a:t>
            </a:r>
            <a:endParaRPr>
              <a:latin typeface="Calibri"/>
              <a:ea typeface="Calibri"/>
              <a:cs typeface="Calibri"/>
              <a:sym typeface="Calibri"/>
            </a:endParaRPr>
          </a:p>
        </p:txBody>
      </p:sp>
      <p:pic>
        <p:nvPicPr>
          <p:cNvPr id="215" name="Google Shape;215;p26"/>
          <p:cNvPicPr preferRelativeResize="0"/>
          <p:nvPr/>
        </p:nvPicPr>
        <p:blipFill rotWithShape="1">
          <a:blip r:embed="rId3">
            <a:alphaModFix/>
          </a:blip>
          <a:srcRect b="0" l="0" r="0" t="0"/>
          <a:stretch/>
        </p:blipFill>
        <p:spPr>
          <a:xfrm>
            <a:off x="1502542" y="4380922"/>
            <a:ext cx="2405540" cy="2049433"/>
          </a:xfrm>
          <a:prstGeom prst="rect">
            <a:avLst/>
          </a:prstGeom>
          <a:noFill/>
          <a:ln>
            <a:noFill/>
          </a:ln>
        </p:spPr>
      </p:pic>
      <p:pic>
        <p:nvPicPr>
          <p:cNvPr id="216" name="Google Shape;216;p26"/>
          <p:cNvPicPr preferRelativeResize="0"/>
          <p:nvPr/>
        </p:nvPicPr>
        <p:blipFill rotWithShape="1">
          <a:blip r:embed="rId4">
            <a:alphaModFix/>
          </a:blip>
          <a:srcRect b="0" l="0" r="0" t="0"/>
          <a:stretch/>
        </p:blipFill>
        <p:spPr>
          <a:xfrm>
            <a:off x="5931058" y="3907556"/>
            <a:ext cx="3398965" cy="27504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